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1126" r:id="rId2"/>
    <p:sldId id="1127" r:id="rId3"/>
    <p:sldId id="1116" r:id="rId4"/>
    <p:sldId id="1099" r:id="rId5"/>
    <p:sldId id="1142" r:id="rId6"/>
    <p:sldId id="13083" r:id="rId7"/>
    <p:sldId id="1117" r:id="rId8"/>
    <p:sldId id="1101" r:id="rId9"/>
    <p:sldId id="1123" r:id="rId10"/>
    <p:sldId id="13084" r:id="rId11"/>
    <p:sldId id="1118" r:id="rId12"/>
    <p:sldId id="13086" r:id="rId13"/>
    <p:sldId id="1120" r:id="rId14"/>
    <p:sldId id="13092" r:id="rId15"/>
    <p:sldId id="1143" r:id="rId16"/>
    <p:sldId id="13080" r:id="rId17"/>
    <p:sldId id="13091" r:id="rId18"/>
    <p:sldId id="13088" r:id="rId19"/>
    <p:sldId id="13089" r:id="rId20"/>
    <p:sldId id="13090" r:id="rId21"/>
    <p:sldId id="1157" r:id="rId22"/>
    <p:sldId id="13082" r:id="rId23"/>
    <p:sldId id="1144" r:id="rId24"/>
    <p:sldId id="112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0C151C57-21C3-44A7-B9B4-0ABB049EACF2}">
          <p14:sldIdLst>
            <p14:sldId id="1126"/>
            <p14:sldId id="1127"/>
            <p14:sldId id="1116"/>
            <p14:sldId id="1099"/>
            <p14:sldId id="1142"/>
            <p14:sldId id="13083"/>
            <p14:sldId id="1117"/>
            <p14:sldId id="1101"/>
            <p14:sldId id="1123"/>
            <p14:sldId id="13084"/>
            <p14:sldId id="1118"/>
            <p14:sldId id="13086"/>
            <p14:sldId id="1120"/>
            <p14:sldId id="13092"/>
            <p14:sldId id="1143"/>
            <p14:sldId id="13080"/>
            <p14:sldId id="13091"/>
            <p14:sldId id="13088"/>
            <p14:sldId id="13089"/>
            <p14:sldId id="13090"/>
            <p14:sldId id="1157"/>
            <p14:sldId id="13082"/>
            <p14:sldId id="1144"/>
            <p14:sldId id="1125"/>
          </p14:sldIdLst>
        </p14:section>
      </p14:sectionLst>
    </p:ext>
    <p:ext uri="{EFAFB233-063F-42B5-8137-9DF3F51BA10A}">
      <p15:sldGuideLst xmlns:p15="http://schemas.microsoft.com/office/powerpoint/2012/main">
        <p15:guide id="1" orient="horz">
          <p15:clr>
            <a:srgbClr val="A4A3A4"/>
          </p15:clr>
        </p15:guide>
        <p15:guide id="2" pos="7680">
          <p15:clr>
            <a:srgbClr val="A4A3A4"/>
          </p15:clr>
        </p15:guide>
        <p15:guide id="3" orient="horz" pos="4320">
          <p15:clr>
            <a:srgbClr val="A4A3A4"/>
          </p15:clr>
        </p15:guide>
        <p15:guide id="4" orient="horz" pos="1688">
          <p15:clr>
            <a:srgbClr val="A4A3A4"/>
          </p15:clr>
        </p15:guide>
        <p15:guide id="5" orient="horz" pos="682">
          <p15:clr>
            <a:srgbClr val="A4A3A4"/>
          </p15:clr>
        </p15:guide>
        <p15:guide id="6" orient="horz" pos="328">
          <p15:clr>
            <a:srgbClr val="A4A3A4"/>
          </p15:clr>
        </p15:guide>
        <p15:guide id="7" orient="horz" pos="4116">
          <p15:clr>
            <a:srgbClr val="A4A3A4"/>
          </p15:clr>
        </p15:guide>
        <p15:guide id="8" pos="619">
          <p15:clr>
            <a:srgbClr val="A4A3A4"/>
          </p15:clr>
        </p15:guide>
        <p15:guide id="9" pos="386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0F9"/>
    <a:srgbClr val="6A6AFD"/>
    <a:srgbClr val="5C5BF8"/>
    <a:srgbClr val="9835F7"/>
    <a:srgbClr val="DEE0F9"/>
    <a:srgbClr val="2B0CF7"/>
    <a:srgbClr val="F0F1FE"/>
    <a:srgbClr val="3811F7"/>
    <a:srgbClr val="1918E8"/>
    <a:srgbClr val="0C0C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4945" autoAdjust="0"/>
  </p:normalViewPr>
  <p:slideViewPr>
    <p:cSldViewPr snapToGrid="0" snapToObjects="1">
      <p:cViewPr varScale="1">
        <p:scale>
          <a:sx n="73" d="100"/>
          <a:sy n="73" d="100"/>
        </p:scale>
        <p:origin x="840" y="58"/>
      </p:cViewPr>
      <p:guideLst>
        <p:guide orient="horz"/>
        <p:guide pos="7680"/>
        <p:guide orient="horz" pos="4320"/>
        <p:guide orient="horz" pos="1688"/>
        <p:guide orient="horz" pos="682"/>
        <p:guide orient="horz" pos="328"/>
        <p:guide orient="horz" pos="4116"/>
        <p:guide pos="619"/>
        <p:guide pos="3863"/>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9" d="100"/>
          <a:sy n="129" d="100"/>
        </p:scale>
        <p:origin x="4024"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61A2019-CFF0-4358-900F-4C42DF5F13F0}" type="doc">
      <dgm:prSet loTypeId="urn:microsoft.com/office/officeart/2008/layout/AlternatingHexagons" loCatId="list" qsTypeId="urn:microsoft.com/office/officeart/2005/8/quickstyle/simple1#1" qsCatId="simple" csTypeId="urn:microsoft.com/office/officeart/2005/8/colors/colorful1#1" csCatId="colorful" phldr="1"/>
      <dgm:spPr/>
      <dgm:t>
        <a:bodyPr/>
        <a:lstStyle/>
        <a:p>
          <a:endParaRPr lang="zh-CN" altLang="en-US"/>
        </a:p>
      </dgm:t>
    </dgm:pt>
    <dgm:pt modelId="{C8B0A9F7-9750-4BFC-BD25-05C2B8676F67}">
      <dgm:prSet phldrT="[文本]" custT="1"/>
      <dgm:spPr/>
      <dgm:t>
        <a:bodyPr/>
        <a:lstStyle/>
        <a:p>
          <a:r>
            <a:rPr lang="zh-CN" altLang="en-US" sz="1800" dirty="0">
              <a:latin typeface="+mn-ea"/>
              <a:ea typeface="+mn-ea"/>
            </a:rPr>
            <a:t>在线</a:t>
          </a:r>
          <a:endParaRPr lang="zh-CN" altLang="en-US" sz="1800" dirty="0"/>
        </a:p>
      </dgm:t>
    </dgm:pt>
    <dgm:pt modelId="{5764220C-A6C2-434E-9A6B-A152983DAAB9}" type="parTrans" cxnId="{BF2642EA-49AD-42A4-8C8B-9FA7608FB8DA}">
      <dgm:prSet/>
      <dgm:spPr/>
      <dgm:t>
        <a:bodyPr/>
        <a:lstStyle/>
        <a:p>
          <a:endParaRPr lang="zh-CN" altLang="en-US" sz="1800"/>
        </a:p>
      </dgm:t>
    </dgm:pt>
    <dgm:pt modelId="{A2D009D2-598E-45FD-BDFE-E109D99F4E15}" type="sibTrans" cxnId="{BF2642EA-49AD-42A4-8C8B-9FA7608FB8DA}">
      <dgm:prSet custT="1"/>
      <dgm:spPr/>
      <dgm:t>
        <a:bodyPr/>
        <a:lstStyle/>
        <a:p>
          <a:endParaRPr lang="zh-CN" altLang="en-US" sz="1800"/>
        </a:p>
      </dgm:t>
    </dgm:pt>
    <dgm:pt modelId="{A7C15E27-3011-4B92-A505-A19580811A6C}">
      <dgm:prSet custT="1"/>
      <dgm:spPr/>
      <dgm:t>
        <a:bodyPr/>
        <a:lstStyle/>
        <a:p>
          <a:r>
            <a:rPr lang="zh-CN" altLang="en-US" sz="1800" dirty="0">
              <a:latin typeface="+mn-ea"/>
              <a:ea typeface="+mn-ea"/>
            </a:rPr>
            <a:t>人流量变化实时感知</a:t>
          </a:r>
          <a:endParaRPr lang="en-US" altLang="zh-CN" sz="1800" dirty="0">
            <a:latin typeface="+mn-ea"/>
            <a:ea typeface="+mn-ea"/>
          </a:endParaRPr>
        </a:p>
      </dgm:t>
    </dgm:pt>
    <dgm:pt modelId="{2AD3E1CB-C9DC-4F0D-A79C-CA56E7774F58}" type="parTrans" cxnId="{BD8CCF20-1DC8-486E-9256-A9ADA6BE9E29}">
      <dgm:prSet/>
      <dgm:spPr/>
      <dgm:t>
        <a:bodyPr/>
        <a:lstStyle/>
        <a:p>
          <a:endParaRPr lang="zh-CN" altLang="en-US" sz="1800"/>
        </a:p>
      </dgm:t>
    </dgm:pt>
    <dgm:pt modelId="{48A4F08F-C735-46B6-852B-F3B4BEC51E29}" type="sibTrans" cxnId="{BD8CCF20-1DC8-486E-9256-A9ADA6BE9E29}">
      <dgm:prSet/>
      <dgm:spPr/>
      <dgm:t>
        <a:bodyPr/>
        <a:lstStyle/>
        <a:p>
          <a:endParaRPr lang="zh-CN" altLang="en-US" sz="1800"/>
        </a:p>
      </dgm:t>
    </dgm:pt>
    <dgm:pt modelId="{C7E0865E-6F6E-4053-9135-9BFEBE8F5E5D}">
      <dgm:prSet custT="1"/>
      <dgm:spPr/>
      <dgm:t>
        <a:bodyPr/>
        <a:lstStyle/>
        <a:p>
          <a:r>
            <a:rPr lang="zh-CN" altLang="en-US" sz="1800" dirty="0">
              <a:latin typeface="+mn-ea"/>
              <a:ea typeface="+mn-ea"/>
            </a:rPr>
            <a:t>易用</a:t>
          </a:r>
          <a:endParaRPr lang="en-US" altLang="zh-CN" sz="1800" dirty="0">
            <a:latin typeface="+mn-ea"/>
            <a:ea typeface="+mn-ea"/>
          </a:endParaRPr>
        </a:p>
      </dgm:t>
    </dgm:pt>
    <dgm:pt modelId="{1E732C64-5441-4E82-BEBD-503C2E887D0F}" type="parTrans" cxnId="{85728C03-5DA4-4E1B-B74E-DC5DB65978F8}">
      <dgm:prSet/>
      <dgm:spPr/>
      <dgm:t>
        <a:bodyPr/>
        <a:lstStyle/>
        <a:p>
          <a:endParaRPr lang="zh-CN" altLang="en-US" sz="1800"/>
        </a:p>
      </dgm:t>
    </dgm:pt>
    <dgm:pt modelId="{3FFB68E6-6260-4999-804B-0D043C66A986}" type="sibTrans" cxnId="{85728C03-5DA4-4E1B-B74E-DC5DB65978F8}">
      <dgm:prSet custT="1"/>
      <dgm:spPr/>
      <dgm:t>
        <a:bodyPr/>
        <a:lstStyle/>
        <a:p>
          <a:endParaRPr lang="zh-CN" altLang="en-US" sz="1800"/>
        </a:p>
      </dgm:t>
    </dgm:pt>
    <dgm:pt modelId="{268D10F7-4D3F-4C6A-BFFB-255CBA835ED3}">
      <dgm:prSet custT="1"/>
      <dgm:spPr/>
      <dgm:t>
        <a:bodyPr/>
        <a:lstStyle/>
        <a:p>
          <a:r>
            <a:rPr lang="zh-CN" altLang="en-US" sz="1800" dirty="0">
              <a:latin typeface="+mn-ea"/>
              <a:ea typeface="+mn-ea"/>
            </a:rPr>
            <a:t>不依赖闸机及人工</a:t>
          </a:r>
          <a:endParaRPr lang="en-US" altLang="zh-CN" sz="1800" dirty="0">
            <a:latin typeface="+mn-ea"/>
            <a:ea typeface="+mn-ea"/>
          </a:endParaRPr>
        </a:p>
      </dgm:t>
    </dgm:pt>
    <dgm:pt modelId="{858F93CD-D53A-4933-9839-BC8A7B34E5A0}" type="parTrans" cxnId="{1063554C-FD74-4D0C-9399-B93EF08EDD89}">
      <dgm:prSet/>
      <dgm:spPr/>
      <dgm:t>
        <a:bodyPr/>
        <a:lstStyle/>
        <a:p>
          <a:endParaRPr lang="zh-CN" altLang="en-US" sz="1800"/>
        </a:p>
      </dgm:t>
    </dgm:pt>
    <dgm:pt modelId="{6355A499-AE10-49F9-900E-865FD006CF73}" type="sibTrans" cxnId="{1063554C-FD74-4D0C-9399-B93EF08EDD89}">
      <dgm:prSet/>
      <dgm:spPr/>
      <dgm:t>
        <a:bodyPr/>
        <a:lstStyle/>
        <a:p>
          <a:endParaRPr lang="zh-CN" altLang="en-US" sz="1800"/>
        </a:p>
      </dgm:t>
    </dgm:pt>
    <dgm:pt modelId="{4AE9EC2F-AEE9-4D31-9774-263B7818A1B7}">
      <dgm:prSet custT="1"/>
      <dgm:spPr/>
      <dgm:t>
        <a:bodyPr/>
        <a:lstStyle/>
        <a:p>
          <a:r>
            <a:rPr lang="zh-CN" altLang="en-US" sz="1800" dirty="0">
              <a:latin typeface="+mn-ea"/>
            </a:rPr>
            <a:t>衍生</a:t>
          </a:r>
          <a:endParaRPr lang="en-US" altLang="zh-CN" sz="1800" dirty="0">
            <a:latin typeface="+mn-ea"/>
          </a:endParaRPr>
        </a:p>
      </dgm:t>
    </dgm:pt>
    <dgm:pt modelId="{CF4792F1-3B46-4FB7-9890-C698A23415EE}" type="parTrans" cxnId="{5EEF6DCB-43F6-4EA3-94D3-BCA2C4E4680B}">
      <dgm:prSet/>
      <dgm:spPr/>
      <dgm:t>
        <a:bodyPr/>
        <a:lstStyle/>
        <a:p>
          <a:endParaRPr lang="zh-CN" altLang="en-US" sz="1800"/>
        </a:p>
      </dgm:t>
    </dgm:pt>
    <dgm:pt modelId="{4D0AB297-D819-486F-A484-3572C881A584}" type="sibTrans" cxnId="{5EEF6DCB-43F6-4EA3-94D3-BCA2C4E4680B}">
      <dgm:prSet custT="1"/>
      <dgm:spPr/>
      <dgm:t>
        <a:bodyPr/>
        <a:lstStyle/>
        <a:p>
          <a:endParaRPr lang="zh-CN" altLang="en-US" sz="1800"/>
        </a:p>
      </dgm:t>
    </dgm:pt>
    <dgm:pt modelId="{9FDD3B63-76CA-4681-891C-1612B21ACA41}">
      <dgm:prSet custT="1"/>
      <dgm:spPr/>
      <dgm:t>
        <a:bodyPr/>
        <a:lstStyle/>
        <a:p>
          <a:r>
            <a:rPr lang="zh-CN" altLang="en-US" sz="1800" dirty="0">
              <a:latin typeface="+mn-ea"/>
            </a:rPr>
            <a:t>历史数据创造决策价值</a:t>
          </a:r>
          <a:endParaRPr lang="en-US" altLang="zh-CN" sz="1800" dirty="0">
            <a:latin typeface="+mn-ea"/>
          </a:endParaRPr>
        </a:p>
      </dgm:t>
    </dgm:pt>
    <dgm:pt modelId="{225822DA-6EB0-4115-855F-7F813D9209E2}" type="parTrans" cxnId="{70EB2A67-1CA0-4E1F-AC18-996C5BA27A24}">
      <dgm:prSet/>
      <dgm:spPr/>
      <dgm:t>
        <a:bodyPr/>
        <a:lstStyle/>
        <a:p>
          <a:endParaRPr lang="en-US"/>
        </a:p>
      </dgm:t>
    </dgm:pt>
    <dgm:pt modelId="{5B19A487-3FA5-4BB7-ADEF-376F1BB3E4C5}" type="sibTrans" cxnId="{70EB2A67-1CA0-4E1F-AC18-996C5BA27A24}">
      <dgm:prSet/>
      <dgm:spPr/>
      <dgm:t>
        <a:bodyPr/>
        <a:lstStyle/>
        <a:p>
          <a:endParaRPr lang="en-US"/>
        </a:p>
      </dgm:t>
    </dgm:pt>
    <dgm:pt modelId="{20437353-EBA0-44CA-9BBC-999522F4ACB6}" type="pres">
      <dgm:prSet presAssocID="{B61A2019-CFF0-4358-900F-4C42DF5F13F0}" presName="Name0" presStyleCnt="0">
        <dgm:presLayoutVars>
          <dgm:chMax/>
          <dgm:chPref/>
          <dgm:dir/>
          <dgm:animLvl val="lvl"/>
        </dgm:presLayoutVars>
      </dgm:prSet>
      <dgm:spPr/>
    </dgm:pt>
    <dgm:pt modelId="{0F72E200-C129-43D6-9B73-3779E426194A}" type="pres">
      <dgm:prSet presAssocID="{C8B0A9F7-9750-4BFC-BD25-05C2B8676F67}" presName="composite" presStyleCnt="0"/>
      <dgm:spPr/>
    </dgm:pt>
    <dgm:pt modelId="{6F0FD16A-9C74-4907-B83E-216FD4EE591F}" type="pres">
      <dgm:prSet presAssocID="{C8B0A9F7-9750-4BFC-BD25-05C2B8676F67}" presName="Parent1" presStyleLbl="node1" presStyleIdx="0" presStyleCnt="6" custLinFactNeighborX="3153" custLinFactNeighborY="-105">
        <dgm:presLayoutVars>
          <dgm:chMax val="1"/>
          <dgm:chPref val="1"/>
          <dgm:bulletEnabled val="1"/>
        </dgm:presLayoutVars>
      </dgm:prSet>
      <dgm:spPr/>
    </dgm:pt>
    <dgm:pt modelId="{18F7B818-DF7F-43BC-B46C-2F275F0FC5A8}" type="pres">
      <dgm:prSet presAssocID="{C8B0A9F7-9750-4BFC-BD25-05C2B8676F67}" presName="Childtext1" presStyleLbl="revTx" presStyleIdx="0" presStyleCnt="3">
        <dgm:presLayoutVars>
          <dgm:chMax val="0"/>
          <dgm:chPref val="0"/>
          <dgm:bulletEnabled val="1"/>
        </dgm:presLayoutVars>
      </dgm:prSet>
      <dgm:spPr/>
    </dgm:pt>
    <dgm:pt modelId="{CC1FF2ED-2E76-40CE-9ACA-5C00F6D36C27}" type="pres">
      <dgm:prSet presAssocID="{C8B0A9F7-9750-4BFC-BD25-05C2B8676F67}" presName="BalanceSpacing" presStyleCnt="0"/>
      <dgm:spPr/>
    </dgm:pt>
    <dgm:pt modelId="{E2C115F1-AF80-4E46-B7D6-E3CB1DA67531}" type="pres">
      <dgm:prSet presAssocID="{C8B0A9F7-9750-4BFC-BD25-05C2B8676F67}" presName="BalanceSpacing1" presStyleCnt="0"/>
      <dgm:spPr/>
    </dgm:pt>
    <dgm:pt modelId="{1E3479EF-BD89-4295-907D-351126F1F19E}" type="pres">
      <dgm:prSet presAssocID="{A2D009D2-598E-45FD-BDFE-E109D99F4E15}" presName="Accent1Text" presStyleLbl="node1" presStyleIdx="1" presStyleCnt="6"/>
      <dgm:spPr/>
    </dgm:pt>
    <dgm:pt modelId="{145FEE16-E422-40C9-9448-AD4782056C1D}" type="pres">
      <dgm:prSet presAssocID="{A2D009D2-598E-45FD-BDFE-E109D99F4E15}" presName="spaceBetweenRectangles" presStyleCnt="0"/>
      <dgm:spPr/>
    </dgm:pt>
    <dgm:pt modelId="{241309FA-3B13-42E4-B753-0D83941BEA18}" type="pres">
      <dgm:prSet presAssocID="{C7E0865E-6F6E-4053-9135-9BFEBE8F5E5D}" presName="composite" presStyleCnt="0"/>
      <dgm:spPr/>
    </dgm:pt>
    <dgm:pt modelId="{FF9A7224-4172-4E1A-AC52-6FA5EA637561}" type="pres">
      <dgm:prSet presAssocID="{C7E0865E-6F6E-4053-9135-9BFEBE8F5E5D}" presName="Parent1" presStyleLbl="node1" presStyleIdx="2" presStyleCnt="6">
        <dgm:presLayoutVars>
          <dgm:chMax val="1"/>
          <dgm:chPref val="1"/>
          <dgm:bulletEnabled val="1"/>
        </dgm:presLayoutVars>
      </dgm:prSet>
      <dgm:spPr/>
    </dgm:pt>
    <dgm:pt modelId="{8B43E5E8-750A-4D3E-BB57-DA416F16DDC6}" type="pres">
      <dgm:prSet presAssocID="{C7E0865E-6F6E-4053-9135-9BFEBE8F5E5D}" presName="Childtext1" presStyleLbl="revTx" presStyleIdx="1" presStyleCnt="3">
        <dgm:presLayoutVars>
          <dgm:chMax val="0"/>
          <dgm:chPref val="0"/>
          <dgm:bulletEnabled val="1"/>
        </dgm:presLayoutVars>
      </dgm:prSet>
      <dgm:spPr/>
    </dgm:pt>
    <dgm:pt modelId="{9A580F6D-C726-4D8E-A513-C6A7AD3679AB}" type="pres">
      <dgm:prSet presAssocID="{C7E0865E-6F6E-4053-9135-9BFEBE8F5E5D}" presName="BalanceSpacing" presStyleCnt="0"/>
      <dgm:spPr/>
    </dgm:pt>
    <dgm:pt modelId="{227AF3C8-647D-4E11-A786-94340903C470}" type="pres">
      <dgm:prSet presAssocID="{C7E0865E-6F6E-4053-9135-9BFEBE8F5E5D}" presName="BalanceSpacing1" presStyleCnt="0"/>
      <dgm:spPr/>
    </dgm:pt>
    <dgm:pt modelId="{1C1AAE0C-9ACE-42A0-A8DD-C3E259E0F309}" type="pres">
      <dgm:prSet presAssocID="{3FFB68E6-6260-4999-804B-0D043C66A986}" presName="Accent1Text" presStyleLbl="node1" presStyleIdx="3" presStyleCnt="6"/>
      <dgm:spPr/>
    </dgm:pt>
    <dgm:pt modelId="{BE9A4A94-BBAE-4184-9986-372AB307E0FB}" type="pres">
      <dgm:prSet presAssocID="{3FFB68E6-6260-4999-804B-0D043C66A986}" presName="spaceBetweenRectangles" presStyleCnt="0"/>
      <dgm:spPr/>
    </dgm:pt>
    <dgm:pt modelId="{F7C07017-BFA2-417E-8755-45D875A9997A}" type="pres">
      <dgm:prSet presAssocID="{4AE9EC2F-AEE9-4D31-9774-263B7818A1B7}" presName="composite" presStyleCnt="0"/>
      <dgm:spPr/>
    </dgm:pt>
    <dgm:pt modelId="{BC5D124A-DF5B-4945-BB55-386B46EA3CC1}" type="pres">
      <dgm:prSet presAssocID="{4AE9EC2F-AEE9-4D31-9774-263B7818A1B7}" presName="Parent1" presStyleLbl="node1" presStyleIdx="4" presStyleCnt="6">
        <dgm:presLayoutVars>
          <dgm:chMax val="1"/>
          <dgm:chPref val="1"/>
          <dgm:bulletEnabled val="1"/>
        </dgm:presLayoutVars>
      </dgm:prSet>
      <dgm:spPr/>
    </dgm:pt>
    <dgm:pt modelId="{D6048579-608B-4942-A984-49EEAB20D88A}" type="pres">
      <dgm:prSet presAssocID="{4AE9EC2F-AEE9-4D31-9774-263B7818A1B7}" presName="Childtext1" presStyleLbl="revTx" presStyleIdx="2" presStyleCnt="3">
        <dgm:presLayoutVars>
          <dgm:chMax val="0"/>
          <dgm:chPref val="0"/>
          <dgm:bulletEnabled val="1"/>
        </dgm:presLayoutVars>
      </dgm:prSet>
      <dgm:spPr/>
    </dgm:pt>
    <dgm:pt modelId="{C6CA7CFA-7BE6-46E1-A001-7328155A6B5A}" type="pres">
      <dgm:prSet presAssocID="{4AE9EC2F-AEE9-4D31-9774-263B7818A1B7}" presName="BalanceSpacing" presStyleCnt="0"/>
      <dgm:spPr/>
    </dgm:pt>
    <dgm:pt modelId="{FD124D4A-7D6B-4C61-BA51-CA5259757166}" type="pres">
      <dgm:prSet presAssocID="{4AE9EC2F-AEE9-4D31-9774-263B7818A1B7}" presName="BalanceSpacing1" presStyleCnt="0"/>
      <dgm:spPr/>
    </dgm:pt>
    <dgm:pt modelId="{DCD85478-C3D0-42BA-AF8B-DFDBCEA4CDC3}" type="pres">
      <dgm:prSet presAssocID="{4D0AB297-D819-486F-A484-3572C881A584}" presName="Accent1Text" presStyleLbl="node1" presStyleIdx="5" presStyleCnt="6"/>
      <dgm:spPr/>
    </dgm:pt>
  </dgm:ptLst>
  <dgm:cxnLst>
    <dgm:cxn modelId="{85728C03-5DA4-4E1B-B74E-DC5DB65978F8}" srcId="{B61A2019-CFF0-4358-900F-4C42DF5F13F0}" destId="{C7E0865E-6F6E-4053-9135-9BFEBE8F5E5D}" srcOrd="1" destOrd="0" parTransId="{1E732C64-5441-4E82-BEBD-503C2E887D0F}" sibTransId="{3FFB68E6-6260-4999-804B-0D043C66A986}"/>
    <dgm:cxn modelId="{BD8CCF20-1DC8-486E-9256-A9ADA6BE9E29}" srcId="{C8B0A9F7-9750-4BFC-BD25-05C2B8676F67}" destId="{A7C15E27-3011-4B92-A505-A19580811A6C}" srcOrd="0" destOrd="0" parTransId="{2AD3E1CB-C9DC-4F0D-A79C-CA56E7774F58}" sibTransId="{48A4F08F-C735-46B6-852B-F3B4BEC51E29}"/>
    <dgm:cxn modelId="{CBE3AB21-D1CD-438C-B31C-DFA175FF31CF}" type="presOf" srcId="{A2D009D2-598E-45FD-BDFE-E109D99F4E15}" destId="{1E3479EF-BD89-4295-907D-351126F1F19E}" srcOrd="0" destOrd="0" presId="urn:microsoft.com/office/officeart/2008/layout/AlternatingHexagons"/>
    <dgm:cxn modelId="{70EB2A67-1CA0-4E1F-AC18-996C5BA27A24}" srcId="{4AE9EC2F-AEE9-4D31-9774-263B7818A1B7}" destId="{9FDD3B63-76CA-4681-891C-1612B21ACA41}" srcOrd="0" destOrd="0" parTransId="{225822DA-6EB0-4115-855F-7F813D9209E2}" sibTransId="{5B19A487-3FA5-4BB7-ADEF-376F1BB3E4C5}"/>
    <dgm:cxn modelId="{1063554C-FD74-4D0C-9399-B93EF08EDD89}" srcId="{C7E0865E-6F6E-4053-9135-9BFEBE8F5E5D}" destId="{268D10F7-4D3F-4C6A-BFFB-255CBA835ED3}" srcOrd="0" destOrd="0" parTransId="{858F93CD-D53A-4933-9839-BC8A7B34E5A0}" sibTransId="{6355A499-AE10-49F9-900E-865FD006CF73}"/>
    <dgm:cxn modelId="{3500E576-8BE3-4251-A1DC-D46FBCCADB5E}" type="presOf" srcId="{3FFB68E6-6260-4999-804B-0D043C66A986}" destId="{1C1AAE0C-9ACE-42A0-A8DD-C3E259E0F309}" srcOrd="0" destOrd="0" presId="urn:microsoft.com/office/officeart/2008/layout/AlternatingHexagons"/>
    <dgm:cxn modelId="{3883DA7A-6BF9-4CBE-BCDE-AE0FD6EC3B68}" type="presOf" srcId="{C8B0A9F7-9750-4BFC-BD25-05C2B8676F67}" destId="{6F0FD16A-9C74-4907-B83E-216FD4EE591F}" srcOrd="0" destOrd="0" presId="urn:microsoft.com/office/officeart/2008/layout/AlternatingHexagons"/>
    <dgm:cxn modelId="{D8551BAC-294B-4653-A530-8BFF795C9AA5}" type="presOf" srcId="{A7C15E27-3011-4B92-A505-A19580811A6C}" destId="{18F7B818-DF7F-43BC-B46C-2F275F0FC5A8}" srcOrd="0" destOrd="0" presId="urn:microsoft.com/office/officeart/2008/layout/AlternatingHexagons"/>
    <dgm:cxn modelId="{93B607B1-531F-481A-809E-582F8B4A11B7}" type="presOf" srcId="{4AE9EC2F-AEE9-4D31-9774-263B7818A1B7}" destId="{BC5D124A-DF5B-4945-BB55-386B46EA3CC1}" srcOrd="0" destOrd="0" presId="urn:microsoft.com/office/officeart/2008/layout/AlternatingHexagons"/>
    <dgm:cxn modelId="{C916EAC1-087F-44AF-AB05-F4C3580F7B91}" type="presOf" srcId="{B61A2019-CFF0-4358-900F-4C42DF5F13F0}" destId="{20437353-EBA0-44CA-9BBC-999522F4ACB6}" srcOrd="0" destOrd="0" presId="urn:microsoft.com/office/officeart/2008/layout/AlternatingHexagons"/>
    <dgm:cxn modelId="{5EEF6DCB-43F6-4EA3-94D3-BCA2C4E4680B}" srcId="{B61A2019-CFF0-4358-900F-4C42DF5F13F0}" destId="{4AE9EC2F-AEE9-4D31-9774-263B7818A1B7}" srcOrd="2" destOrd="0" parTransId="{CF4792F1-3B46-4FB7-9890-C698A23415EE}" sibTransId="{4D0AB297-D819-486F-A484-3572C881A584}"/>
    <dgm:cxn modelId="{55D367D6-1A4C-4D24-AA00-B5C9A86168D9}" type="presOf" srcId="{9FDD3B63-76CA-4681-891C-1612B21ACA41}" destId="{D6048579-608B-4942-A984-49EEAB20D88A}" srcOrd="0" destOrd="0" presId="urn:microsoft.com/office/officeart/2008/layout/AlternatingHexagons"/>
    <dgm:cxn modelId="{CF8A9FE2-76E4-4F92-AEEB-CB6407459451}" type="presOf" srcId="{4D0AB297-D819-486F-A484-3572C881A584}" destId="{DCD85478-C3D0-42BA-AF8B-DFDBCEA4CDC3}" srcOrd="0" destOrd="0" presId="urn:microsoft.com/office/officeart/2008/layout/AlternatingHexagons"/>
    <dgm:cxn modelId="{EF336CE3-6798-4E48-BDCA-34192BB8F308}" type="presOf" srcId="{268D10F7-4D3F-4C6A-BFFB-255CBA835ED3}" destId="{8B43E5E8-750A-4D3E-BB57-DA416F16DDC6}" srcOrd="0" destOrd="0" presId="urn:microsoft.com/office/officeart/2008/layout/AlternatingHexagons"/>
    <dgm:cxn modelId="{6EBBF7E8-AC9D-4288-89F4-D6C14184E79C}" type="presOf" srcId="{C7E0865E-6F6E-4053-9135-9BFEBE8F5E5D}" destId="{FF9A7224-4172-4E1A-AC52-6FA5EA637561}" srcOrd="0" destOrd="0" presId="urn:microsoft.com/office/officeart/2008/layout/AlternatingHexagons"/>
    <dgm:cxn modelId="{BF2642EA-49AD-42A4-8C8B-9FA7608FB8DA}" srcId="{B61A2019-CFF0-4358-900F-4C42DF5F13F0}" destId="{C8B0A9F7-9750-4BFC-BD25-05C2B8676F67}" srcOrd="0" destOrd="0" parTransId="{5764220C-A6C2-434E-9A6B-A152983DAAB9}" sibTransId="{A2D009D2-598E-45FD-BDFE-E109D99F4E15}"/>
    <dgm:cxn modelId="{3EDB43FB-00FC-4246-A367-B36C71A27806}" type="presParOf" srcId="{20437353-EBA0-44CA-9BBC-999522F4ACB6}" destId="{0F72E200-C129-43D6-9B73-3779E426194A}" srcOrd="0" destOrd="0" presId="urn:microsoft.com/office/officeart/2008/layout/AlternatingHexagons"/>
    <dgm:cxn modelId="{9CC63652-2487-4338-A67C-AC588555B385}" type="presParOf" srcId="{0F72E200-C129-43D6-9B73-3779E426194A}" destId="{6F0FD16A-9C74-4907-B83E-216FD4EE591F}" srcOrd="0" destOrd="0" presId="urn:microsoft.com/office/officeart/2008/layout/AlternatingHexagons"/>
    <dgm:cxn modelId="{87A24A61-E071-47C9-84C9-F762B0FA6F38}" type="presParOf" srcId="{0F72E200-C129-43D6-9B73-3779E426194A}" destId="{18F7B818-DF7F-43BC-B46C-2F275F0FC5A8}" srcOrd="1" destOrd="0" presId="urn:microsoft.com/office/officeart/2008/layout/AlternatingHexagons"/>
    <dgm:cxn modelId="{3C855F46-DBDD-4A8F-96F1-0122078E86E3}" type="presParOf" srcId="{0F72E200-C129-43D6-9B73-3779E426194A}" destId="{CC1FF2ED-2E76-40CE-9ACA-5C00F6D36C27}" srcOrd="2" destOrd="0" presId="urn:microsoft.com/office/officeart/2008/layout/AlternatingHexagons"/>
    <dgm:cxn modelId="{6F5AD531-A3CD-42F6-91AE-2B0F24B05778}" type="presParOf" srcId="{0F72E200-C129-43D6-9B73-3779E426194A}" destId="{E2C115F1-AF80-4E46-B7D6-E3CB1DA67531}" srcOrd="3" destOrd="0" presId="urn:microsoft.com/office/officeart/2008/layout/AlternatingHexagons"/>
    <dgm:cxn modelId="{2542732D-7EDF-4120-922F-B13D2ACA0B0A}" type="presParOf" srcId="{0F72E200-C129-43D6-9B73-3779E426194A}" destId="{1E3479EF-BD89-4295-907D-351126F1F19E}" srcOrd="4" destOrd="0" presId="urn:microsoft.com/office/officeart/2008/layout/AlternatingHexagons"/>
    <dgm:cxn modelId="{61EEC714-AA86-49E9-BA5D-80477A76858B}" type="presParOf" srcId="{20437353-EBA0-44CA-9BBC-999522F4ACB6}" destId="{145FEE16-E422-40C9-9448-AD4782056C1D}" srcOrd="1" destOrd="0" presId="urn:microsoft.com/office/officeart/2008/layout/AlternatingHexagons"/>
    <dgm:cxn modelId="{B6468041-D660-4EFB-B150-8A08FC458222}" type="presParOf" srcId="{20437353-EBA0-44CA-9BBC-999522F4ACB6}" destId="{241309FA-3B13-42E4-B753-0D83941BEA18}" srcOrd="2" destOrd="0" presId="urn:microsoft.com/office/officeart/2008/layout/AlternatingHexagons"/>
    <dgm:cxn modelId="{93B608B5-A904-4FFD-A717-492F5462F064}" type="presParOf" srcId="{241309FA-3B13-42E4-B753-0D83941BEA18}" destId="{FF9A7224-4172-4E1A-AC52-6FA5EA637561}" srcOrd="0" destOrd="0" presId="urn:microsoft.com/office/officeart/2008/layout/AlternatingHexagons"/>
    <dgm:cxn modelId="{049C4708-9F1E-41D5-B4F1-34948F67AAD2}" type="presParOf" srcId="{241309FA-3B13-42E4-B753-0D83941BEA18}" destId="{8B43E5E8-750A-4D3E-BB57-DA416F16DDC6}" srcOrd="1" destOrd="0" presId="urn:microsoft.com/office/officeart/2008/layout/AlternatingHexagons"/>
    <dgm:cxn modelId="{C810C482-77AF-44C0-BDEB-D344CA8307EC}" type="presParOf" srcId="{241309FA-3B13-42E4-B753-0D83941BEA18}" destId="{9A580F6D-C726-4D8E-A513-C6A7AD3679AB}" srcOrd="2" destOrd="0" presId="urn:microsoft.com/office/officeart/2008/layout/AlternatingHexagons"/>
    <dgm:cxn modelId="{E3F25415-F587-414F-833B-20A1D689F4BA}" type="presParOf" srcId="{241309FA-3B13-42E4-B753-0D83941BEA18}" destId="{227AF3C8-647D-4E11-A786-94340903C470}" srcOrd="3" destOrd="0" presId="urn:microsoft.com/office/officeart/2008/layout/AlternatingHexagons"/>
    <dgm:cxn modelId="{1B8AE0AB-1217-4FD6-81B4-33A000BC8CD2}" type="presParOf" srcId="{241309FA-3B13-42E4-B753-0D83941BEA18}" destId="{1C1AAE0C-9ACE-42A0-A8DD-C3E259E0F309}" srcOrd="4" destOrd="0" presId="urn:microsoft.com/office/officeart/2008/layout/AlternatingHexagons"/>
    <dgm:cxn modelId="{B8CC5461-A0A0-41DE-8F01-6105FD1B1F37}" type="presParOf" srcId="{20437353-EBA0-44CA-9BBC-999522F4ACB6}" destId="{BE9A4A94-BBAE-4184-9986-372AB307E0FB}" srcOrd="3" destOrd="0" presId="urn:microsoft.com/office/officeart/2008/layout/AlternatingHexagons"/>
    <dgm:cxn modelId="{F1A86FF7-F730-48F4-909F-432F1C06C6CE}" type="presParOf" srcId="{20437353-EBA0-44CA-9BBC-999522F4ACB6}" destId="{F7C07017-BFA2-417E-8755-45D875A9997A}" srcOrd="4" destOrd="0" presId="urn:microsoft.com/office/officeart/2008/layout/AlternatingHexagons"/>
    <dgm:cxn modelId="{66BC80EC-00F7-4B99-9ECA-E641329745C8}" type="presParOf" srcId="{F7C07017-BFA2-417E-8755-45D875A9997A}" destId="{BC5D124A-DF5B-4945-BB55-386B46EA3CC1}" srcOrd="0" destOrd="0" presId="urn:microsoft.com/office/officeart/2008/layout/AlternatingHexagons"/>
    <dgm:cxn modelId="{504F27B4-F777-4C73-8286-265B8FDA14D3}" type="presParOf" srcId="{F7C07017-BFA2-417E-8755-45D875A9997A}" destId="{D6048579-608B-4942-A984-49EEAB20D88A}" srcOrd="1" destOrd="0" presId="urn:microsoft.com/office/officeart/2008/layout/AlternatingHexagons"/>
    <dgm:cxn modelId="{E7990041-BB73-4431-9829-9502E95B3EE6}" type="presParOf" srcId="{F7C07017-BFA2-417E-8755-45D875A9997A}" destId="{C6CA7CFA-7BE6-46E1-A001-7328155A6B5A}" srcOrd="2" destOrd="0" presId="urn:microsoft.com/office/officeart/2008/layout/AlternatingHexagons"/>
    <dgm:cxn modelId="{B447174C-7D7F-4297-AB05-CA5A09703D0E}" type="presParOf" srcId="{F7C07017-BFA2-417E-8755-45D875A9997A}" destId="{FD124D4A-7D6B-4C61-BA51-CA5259757166}" srcOrd="3" destOrd="0" presId="urn:microsoft.com/office/officeart/2008/layout/AlternatingHexagons"/>
    <dgm:cxn modelId="{7209D381-94E5-4A14-A10D-DB21189CC9EF}" type="presParOf" srcId="{F7C07017-BFA2-417E-8755-45D875A9997A}" destId="{DCD85478-C3D0-42BA-AF8B-DFDBCEA4CDC3}"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FD16A-9C74-4907-B83E-216FD4EE591F}">
      <dsp:nvSpPr>
        <dsp:cNvPr id="0" name=""/>
        <dsp:cNvSpPr/>
      </dsp:nvSpPr>
      <dsp:spPr>
        <a:xfrm rot="5400000">
          <a:off x="2489385" y="74718"/>
          <a:ext cx="1149428" cy="1000003"/>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ea"/>
              <a:ea typeface="+mn-ea"/>
            </a:rPr>
            <a:t>在线</a:t>
          </a:r>
          <a:endParaRPr lang="zh-CN" altLang="en-US" sz="1800" kern="1200" dirty="0"/>
        </a:p>
      </dsp:txBody>
      <dsp:txXfrm rot="-5400000">
        <a:off x="2719931" y="179125"/>
        <a:ext cx="688335" cy="791190"/>
      </dsp:txXfrm>
    </dsp:sp>
    <dsp:sp modelId="{18F7B818-DF7F-43BC-B46C-2F275F0FC5A8}">
      <dsp:nvSpPr>
        <dsp:cNvPr id="0" name=""/>
        <dsp:cNvSpPr/>
      </dsp:nvSpPr>
      <dsp:spPr>
        <a:xfrm>
          <a:off x="3562915" y="231098"/>
          <a:ext cx="1282762" cy="689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mn-ea"/>
              <a:ea typeface="+mn-ea"/>
            </a:rPr>
            <a:t>人流量变化实时感知</a:t>
          </a:r>
          <a:endParaRPr lang="en-US" altLang="zh-CN" sz="1800" kern="1200" dirty="0">
            <a:latin typeface="+mn-ea"/>
            <a:ea typeface="+mn-ea"/>
          </a:endParaRPr>
        </a:p>
      </dsp:txBody>
      <dsp:txXfrm>
        <a:off x="3562915" y="231098"/>
        <a:ext cx="1282762" cy="689657"/>
      </dsp:txXfrm>
    </dsp:sp>
    <dsp:sp modelId="{1E3479EF-BD89-4295-907D-351126F1F19E}">
      <dsp:nvSpPr>
        <dsp:cNvPr id="0" name=""/>
        <dsp:cNvSpPr/>
      </dsp:nvSpPr>
      <dsp:spPr>
        <a:xfrm rot="5400000">
          <a:off x="1377851" y="75925"/>
          <a:ext cx="1149428" cy="1000003"/>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5400000">
        <a:off x="1608397" y="180332"/>
        <a:ext cx="688335" cy="791190"/>
      </dsp:txXfrm>
    </dsp:sp>
    <dsp:sp modelId="{FF9A7224-4172-4E1A-AC52-6FA5EA637561}">
      <dsp:nvSpPr>
        <dsp:cNvPr id="0" name=""/>
        <dsp:cNvSpPr/>
      </dsp:nvSpPr>
      <dsp:spPr>
        <a:xfrm rot="5400000">
          <a:off x="1915784" y="1051560"/>
          <a:ext cx="1149428" cy="1000003"/>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ea"/>
              <a:ea typeface="+mn-ea"/>
            </a:rPr>
            <a:t>易用</a:t>
          </a:r>
          <a:endParaRPr lang="en-US" altLang="zh-CN" sz="1800" kern="1200" dirty="0">
            <a:latin typeface="+mn-ea"/>
            <a:ea typeface="+mn-ea"/>
          </a:endParaRPr>
        </a:p>
      </dsp:txBody>
      <dsp:txXfrm rot="-5400000">
        <a:off x="2146330" y="1155967"/>
        <a:ext cx="688335" cy="791190"/>
      </dsp:txXfrm>
    </dsp:sp>
    <dsp:sp modelId="{8B43E5E8-750A-4D3E-BB57-DA416F16DDC6}">
      <dsp:nvSpPr>
        <dsp:cNvPr id="0" name=""/>
        <dsp:cNvSpPr/>
      </dsp:nvSpPr>
      <dsp:spPr>
        <a:xfrm>
          <a:off x="707734" y="1206733"/>
          <a:ext cx="1241383" cy="689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kern="1200" dirty="0">
              <a:latin typeface="+mn-ea"/>
              <a:ea typeface="+mn-ea"/>
            </a:rPr>
            <a:t>不依赖闸机及人工</a:t>
          </a:r>
          <a:endParaRPr lang="en-US" altLang="zh-CN" sz="1800" kern="1200" dirty="0">
            <a:latin typeface="+mn-ea"/>
            <a:ea typeface="+mn-ea"/>
          </a:endParaRPr>
        </a:p>
      </dsp:txBody>
      <dsp:txXfrm>
        <a:off x="707734" y="1206733"/>
        <a:ext cx="1241383" cy="689657"/>
      </dsp:txXfrm>
    </dsp:sp>
    <dsp:sp modelId="{1C1AAE0C-9ACE-42A0-A8DD-C3E259E0F309}">
      <dsp:nvSpPr>
        <dsp:cNvPr id="0" name=""/>
        <dsp:cNvSpPr/>
      </dsp:nvSpPr>
      <dsp:spPr>
        <a:xfrm rot="5400000">
          <a:off x="2995787" y="1051560"/>
          <a:ext cx="1149428" cy="1000003"/>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5400000">
        <a:off x="3226333" y="1155967"/>
        <a:ext cx="688335" cy="791190"/>
      </dsp:txXfrm>
    </dsp:sp>
    <dsp:sp modelId="{BC5D124A-DF5B-4945-BB55-386B46EA3CC1}">
      <dsp:nvSpPr>
        <dsp:cNvPr id="0" name=""/>
        <dsp:cNvSpPr/>
      </dsp:nvSpPr>
      <dsp:spPr>
        <a:xfrm rot="5400000">
          <a:off x="2457854" y="2027196"/>
          <a:ext cx="1149428" cy="1000003"/>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ea"/>
            </a:rPr>
            <a:t>衍生</a:t>
          </a:r>
          <a:endParaRPr lang="en-US" altLang="zh-CN" sz="1800" kern="1200" dirty="0">
            <a:latin typeface="+mn-ea"/>
          </a:endParaRPr>
        </a:p>
      </dsp:txBody>
      <dsp:txXfrm rot="-5400000">
        <a:off x="2688400" y="2131603"/>
        <a:ext cx="688335" cy="791190"/>
      </dsp:txXfrm>
    </dsp:sp>
    <dsp:sp modelId="{D6048579-608B-4942-A984-49EEAB20D88A}">
      <dsp:nvSpPr>
        <dsp:cNvPr id="0" name=""/>
        <dsp:cNvSpPr/>
      </dsp:nvSpPr>
      <dsp:spPr>
        <a:xfrm>
          <a:off x="3562915" y="2182368"/>
          <a:ext cx="1282762" cy="689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kern="1200" dirty="0">
              <a:latin typeface="+mn-ea"/>
            </a:rPr>
            <a:t>历史数据创造决策价值</a:t>
          </a:r>
          <a:endParaRPr lang="en-US" altLang="zh-CN" sz="1800" kern="1200" dirty="0">
            <a:latin typeface="+mn-ea"/>
          </a:endParaRPr>
        </a:p>
      </dsp:txBody>
      <dsp:txXfrm>
        <a:off x="3562915" y="2182368"/>
        <a:ext cx="1282762" cy="689657"/>
      </dsp:txXfrm>
    </dsp:sp>
    <dsp:sp modelId="{DCD85478-C3D0-42BA-AF8B-DFDBCEA4CDC3}">
      <dsp:nvSpPr>
        <dsp:cNvPr id="0" name=""/>
        <dsp:cNvSpPr/>
      </dsp:nvSpPr>
      <dsp:spPr>
        <a:xfrm rot="5400000">
          <a:off x="1377851" y="2027196"/>
          <a:ext cx="1149428" cy="1000003"/>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5400000">
        <a:off x="1608397" y="2131603"/>
        <a:ext cx="688335" cy="79119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4AFC0-EEF9-8D48-9409-ED29905CCA5D}" type="datetimeFigureOut">
              <a:rPr kumimoji="1" lang="zh-CN" altLang="en-US" smtClean="0"/>
              <a:t>2023/2/9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8F34B-23BE-8749-B2B6-B7D8D7D7CE7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78F34B-23BE-8749-B2B6-B7D8D7D7CE78}" type="slidenum">
              <a:rPr kumimoji="1" lang="zh-CN" altLang="en-US" smtClean="0"/>
              <a:t>19</a:t>
            </a:fld>
            <a:endParaRPr kumimoji="1" lang="zh-CN" altLang="en-US"/>
          </a:p>
        </p:txBody>
      </p:sp>
    </p:spTree>
    <p:extLst>
      <p:ext uri="{BB962C8B-B14F-4D97-AF65-F5344CB8AC3E}">
        <p14:creationId xmlns:p14="http://schemas.microsoft.com/office/powerpoint/2010/main" val="4230855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78F34B-23BE-8749-B2B6-B7D8D7D7CE78}" type="slidenum">
              <a:rPr kumimoji="1" lang="zh-CN" altLang="en-US" smtClean="0"/>
              <a:t>20</a:t>
            </a:fld>
            <a:endParaRPr kumimoji="1" lang="zh-CN" altLang="en-US"/>
          </a:p>
        </p:txBody>
      </p:sp>
    </p:spTree>
    <p:extLst>
      <p:ext uri="{BB962C8B-B14F-4D97-AF65-F5344CB8AC3E}">
        <p14:creationId xmlns:p14="http://schemas.microsoft.com/office/powerpoint/2010/main" val="447139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21</a:t>
            </a:fld>
            <a:endParaRPr kumimoji="1" lang="zh-CN" altLang="en-US"/>
          </a:p>
        </p:txBody>
      </p:sp>
    </p:spTree>
    <p:extLst>
      <p:ext uri="{BB962C8B-B14F-4D97-AF65-F5344CB8AC3E}">
        <p14:creationId xmlns:p14="http://schemas.microsoft.com/office/powerpoint/2010/main" val="70518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22</a:t>
            </a:fld>
            <a:endParaRPr kumimoji="1" lang="zh-CN" altLang="en-US"/>
          </a:p>
        </p:txBody>
      </p:sp>
    </p:spTree>
    <p:extLst>
      <p:ext uri="{BB962C8B-B14F-4D97-AF65-F5344CB8AC3E}">
        <p14:creationId xmlns:p14="http://schemas.microsoft.com/office/powerpoint/2010/main" val="3308037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23</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3</a:t>
            </a:fld>
            <a:endParaRPr kumimoji="1" lang="zh-CN" altLang="en-US"/>
          </a:p>
        </p:txBody>
      </p:sp>
    </p:spTree>
    <p:extLst>
      <p:ext uri="{BB962C8B-B14F-4D97-AF65-F5344CB8AC3E}">
        <p14:creationId xmlns:p14="http://schemas.microsoft.com/office/powerpoint/2010/main" val="3523039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4</a:t>
            </a:fld>
            <a:endParaRPr kumimoji="1" lang="zh-CN" altLang="en-US"/>
          </a:p>
        </p:txBody>
      </p:sp>
    </p:spTree>
    <p:extLst>
      <p:ext uri="{BB962C8B-B14F-4D97-AF65-F5344CB8AC3E}">
        <p14:creationId xmlns:p14="http://schemas.microsoft.com/office/powerpoint/2010/main" val="94121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6</a:t>
            </a:fld>
            <a:endParaRPr kumimoji="1" lang="zh-CN" altLang="en-US"/>
          </a:p>
        </p:txBody>
      </p:sp>
    </p:spTree>
    <p:extLst>
      <p:ext uri="{BB962C8B-B14F-4D97-AF65-F5344CB8AC3E}">
        <p14:creationId xmlns:p14="http://schemas.microsoft.com/office/powerpoint/2010/main" val="90626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7</a:t>
            </a:fld>
            <a:endParaRPr kumimoji="1" lang="zh-CN" altLang="en-US"/>
          </a:p>
        </p:txBody>
      </p:sp>
    </p:spTree>
    <p:extLst>
      <p:ext uri="{BB962C8B-B14F-4D97-AF65-F5344CB8AC3E}">
        <p14:creationId xmlns:p14="http://schemas.microsoft.com/office/powerpoint/2010/main" val="1865819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8</a:t>
            </a:fld>
            <a:endParaRPr kumimoji="1" lang="zh-CN" altLang="en-US"/>
          </a:p>
        </p:txBody>
      </p:sp>
    </p:spTree>
    <p:extLst>
      <p:ext uri="{BB962C8B-B14F-4D97-AF65-F5344CB8AC3E}">
        <p14:creationId xmlns:p14="http://schemas.microsoft.com/office/powerpoint/2010/main" val="1136631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15</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6465840"/>
            <a:ext cx="12192000" cy="390144"/>
          </a:xfrm>
          <a:prstGeom prst="rect">
            <a:avLst/>
          </a:prstGeom>
        </p:spPr>
      </p:pic>
      <p:pic>
        <p:nvPicPr>
          <p:cNvPr id="3" name="图片 2" descr="图标&#10;&#10;描述已自动生成"/>
          <p:cNvPicPr>
            <a:picLocks noChangeAspect="1"/>
          </p:cNvPicPr>
          <p:nvPr userDrawn="1"/>
        </p:nvPicPr>
        <p:blipFill>
          <a:blip r:embed="rId3"/>
          <a:stretch>
            <a:fillRect/>
          </a:stretch>
        </p:blipFill>
        <p:spPr>
          <a:xfrm>
            <a:off x="10262340" y="263819"/>
            <a:ext cx="1944499" cy="526019"/>
          </a:xfrm>
          <a:prstGeom prst="rect">
            <a:avLst/>
          </a:prstGeom>
        </p:spPr>
      </p:pic>
      <p:grpSp>
        <p:nvGrpSpPr>
          <p:cNvPr id="4" name="组合 3"/>
          <p:cNvGrpSpPr/>
          <p:nvPr userDrawn="1"/>
        </p:nvGrpSpPr>
        <p:grpSpPr>
          <a:xfrm>
            <a:off x="474302" y="100566"/>
            <a:ext cx="9092677" cy="835886"/>
            <a:chOff x="986285" y="414413"/>
            <a:chExt cx="9092677" cy="835886"/>
          </a:xfrm>
        </p:grpSpPr>
        <p:sp>
          <p:nvSpPr>
            <p:cNvPr id="5" name="Title 1"/>
            <p:cNvSpPr txBox="1"/>
            <p:nvPr/>
          </p:nvSpPr>
          <p:spPr>
            <a:xfrm>
              <a:off x="1314377" y="414413"/>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zh-CN" altLang="en-US" sz="2800" b="1" dirty="0">
                <a:gradFill>
                  <a:gsLst>
                    <a:gs pos="0">
                      <a:srgbClr val="9835F7"/>
                    </a:gs>
                    <a:gs pos="100000">
                      <a:srgbClr val="3811F7"/>
                    </a:gs>
                  </a:gsLst>
                  <a:lin ang="12600000" scaled="0"/>
                </a:gradFill>
                <a:latin typeface="Microsoft YaHei" panose="020B0503020204020204" pitchFamily="34" charset="-122"/>
                <a:ea typeface="Microsoft YaHei" panose="020B0503020204020204" pitchFamily="34" charset="-122"/>
              </a:endParaRPr>
            </a:p>
          </p:txBody>
        </p:sp>
        <p:cxnSp>
          <p:nvCxnSpPr>
            <p:cNvPr id="6" name="直线连接符 23"/>
            <p:cNvCxnSpPr/>
            <p:nvPr/>
          </p:nvCxnSpPr>
          <p:spPr>
            <a:xfrm>
              <a:off x="986294" y="1198848"/>
              <a:ext cx="5112000" cy="0"/>
            </a:xfrm>
            <a:prstGeom prst="line">
              <a:avLst/>
            </a:prstGeom>
            <a:ln w="12700">
              <a:solidFill>
                <a:srgbClr val="0300F9"/>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986285" y="672829"/>
              <a:ext cx="295977" cy="298820"/>
              <a:chOff x="1244600" y="1613902"/>
              <a:chExt cx="459960" cy="464378"/>
            </a:xfrm>
          </p:grpSpPr>
          <p:sp>
            <p:nvSpPr>
              <p:cNvPr id="9" name="剪去对角的矩形 33"/>
              <p:cNvSpPr/>
              <p:nvPr/>
            </p:nvSpPr>
            <p:spPr>
              <a:xfrm>
                <a:off x="1244600" y="1613902"/>
                <a:ext cx="381000" cy="381000"/>
              </a:xfrm>
              <a:prstGeom prst="snip2DiagRect">
                <a:avLst/>
              </a:prstGeom>
              <a:noFill/>
              <a:ln>
                <a:solidFill>
                  <a:srgbClr val="9835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剪去对角的矩形 34"/>
              <p:cNvSpPr/>
              <p:nvPr/>
            </p:nvSpPr>
            <p:spPr>
              <a:xfrm>
                <a:off x="1475960" y="1849680"/>
                <a:ext cx="228600" cy="228600"/>
              </a:xfrm>
              <a:prstGeom prst="snip2DiagRect">
                <a:avLst/>
              </a:prstGeom>
              <a:noFill/>
              <a:ln>
                <a:solidFill>
                  <a:srgbClr val="030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p:cNvSpPr/>
            <p:nvPr/>
          </p:nvSpPr>
          <p:spPr>
            <a:xfrm>
              <a:off x="986285" y="1147397"/>
              <a:ext cx="410715" cy="102902"/>
            </a:xfrm>
            <a:prstGeom prst="rect">
              <a:avLst/>
            </a:prstGeom>
            <a:solidFill>
              <a:srgbClr val="030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1" name="标题 10"/>
          <p:cNvSpPr>
            <a:spLocks noGrp="1"/>
          </p:cNvSpPr>
          <p:nvPr>
            <p:ph type="title"/>
          </p:nvPr>
        </p:nvSpPr>
        <p:spPr>
          <a:xfrm>
            <a:off x="919156" y="278256"/>
            <a:ext cx="5491597" cy="486672"/>
          </a:xfrm>
          <a:prstGeom prst="rect">
            <a:avLst/>
          </a:prstGeom>
        </p:spPr>
        <p:txBody>
          <a:bodyPr/>
          <a:lstStyle>
            <a:lvl1pPr>
              <a:defRPr sz="3200" b="1">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aphicFrame>
        <p:nvGraphicFramePr>
          <p:cNvPr id="85" name="对象 84" hidden="1"/>
          <p:cNvGraphicFramePr>
            <a:graphicFrameLocks noChangeAspect="1"/>
          </p:cNvGraphicFramePr>
          <p:nvPr>
            <p:custDataLst>
              <p:tags r:id="rId2"/>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2068" name="think-cell Slide" r:id="rId4" imgW="0" imgH="0" progId="TCLayout.ActiveDocument.1">
                  <p:embed/>
                </p:oleObj>
              </mc:Choice>
              <mc:Fallback>
                <p:oleObj name="think-cell Slide" r:id="rId4" imgW="0" imgH="0" progId="TCLayout.ActiveDocument.1">
                  <p:embed/>
                  <p:pic>
                    <p:nvPicPr>
                      <p:cNvPr id="0" name="对象 8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占位符 11"/>
          <p:cNvSpPr>
            <a:spLocks noGrp="1"/>
          </p:cNvSpPr>
          <p:nvPr>
            <p:ph type="body" sz="quarter" idx="10" hasCustomPrompt="1"/>
          </p:nvPr>
        </p:nvSpPr>
        <p:spPr>
          <a:xfrm>
            <a:off x="609610" y="6295678"/>
            <a:ext cx="8558737" cy="407276"/>
          </a:xfrm>
          <a:prstGeom prst="rect">
            <a:avLst/>
          </a:prstGeom>
        </p:spPr>
        <p:txBody>
          <a:bodyPr lIns="76115" tIns="38056" rIns="76115" bIns="38056" anchor="ctr"/>
          <a:lstStyle>
            <a:lvl1pPr marL="0" indent="0">
              <a:buNone/>
              <a:defRPr kumimoji="0" lang="zh-CN" altLang="en-US" sz="1200" b="0" i="0" u="none" strike="noStrike" kern="0" cap="none" spc="0" normalizeH="0" baseline="0" noProof="0" dirty="0" smtClean="0">
                <a:ln>
                  <a:noFill/>
                </a:ln>
                <a:solidFill>
                  <a:schemeClr val="tx1"/>
                </a:solidFill>
                <a:effectLst/>
                <a:uLnTx/>
                <a:uFillTx/>
                <a:latin typeface="+mj-ea"/>
                <a:ea typeface="+mj-ea"/>
                <a:cs typeface="+mn-cs"/>
              </a:defRPr>
            </a:lvl1pPr>
          </a:lstStyle>
          <a:p>
            <a:pPr lvl="0"/>
            <a:r>
              <a:rPr lang="zh-CN" altLang="en-US" dirty="0"/>
              <a:t>数据来源：</a:t>
            </a:r>
          </a:p>
        </p:txBody>
      </p:sp>
      <p:sp>
        <p:nvSpPr>
          <p:cNvPr id="6" name="矩形 5"/>
          <p:cNvSpPr/>
          <p:nvPr userDrawn="1"/>
        </p:nvSpPr>
        <p:spPr bwMode="gray">
          <a:xfrm flipV="1">
            <a:off x="0" y="848535"/>
            <a:ext cx="12050973" cy="133623"/>
          </a:xfrm>
          <a:prstGeom prst="rect">
            <a:avLst/>
          </a:prstGeom>
          <a:gradFill flip="none" rotWithShape="1">
            <a:gsLst>
              <a:gs pos="0">
                <a:schemeClr val="accent5">
                  <a:lumMod val="50000"/>
                </a:schemeClr>
              </a:gs>
              <a:gs pos="100000">
                <a:schemeClr val="accent1">
                  <a:lumMod val="97000"/>
                  <a:lumOff val="3000"/>
                </a:schemeClr>
              </a:gs>
              <a:gs pos="100000">
                <a:schemeClr val="accent1">
                  <a:lumMod val="60000"/>
                  <a:lumOff val="40000"/>
                </a:schemeClr>
              </a:gs>
            </a:gsLst>
            <a:lin ang="0" scaled="0"/>
            <a:tileRect/>
          </a:gradFill>
          <a:ln w="9525" algn="ctr">
            <a:noFill/>
            <a:miter lim="800000"/>
          </a:ln>
        </p:spPr>
        <p:txBody>
          <a:bodyPr rot="10800000" vert="eaVert" wrap="none" lIns="80975" tIns="40489" rIns="80975" bIns="40489" rtlCol="0" anchor="ctr"/>
          <a:lstStyle/>
          <a:p>
            <a:pPr algn="ctr" fontAlgn="base">
              <a:spcBef>
                <a:spcPct val="0"/>
              </a:spcBef>
              <a:spcAft>
                <a:spcPct val="0"/>
              </a:spcAft>
            </a:pPr>
            <a:endParaRPr lang="zh-CN" altLang="en-US" b="1" dirty="0">
              <a:solidFill>
                <a:srgbClr val="000000"/>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Title 1"/>
          <p:cNvSpPr>
            <a:spLocks noGrp="1"/>
          </p:cNvSpPr>
          <p:nvPr>
            <p:ph type="title"/>
          </p:nvPr>
        </p:nvSpPr>
        <p:spPr>
          <a:xfrm>
            <a:off x="127000" y="23765"/>
            <a:ext cx="11923973" cy="824770"/>
          </a:xfrm>
          <a:prstGeom prst="rect">
            <a:avLst/>
          </a:prstGeom>
        </p:spPr>
        <p:txBody>
          <a:bodyPr lIns="91352" tIns="45677" rIns="91352" bIns="45677" anchor="ctr" anchorCtr="0"/>
          <a:lstStyle>
            <a:lvl1pPr>
              <a:defRPr lang="en-US" sz="2400" b="1" dirty="0">
                <a:solidFill>
                  <a:schemeClr val="tx1"/>
                </a:solidFill>
                <a:latin typeface="微软雅黑" panose="020B0503020204020204" pitchFamily="34" charset="-122"/>
                <a:ea typeface="微软雅黑" panose="020B0503020204020204" pitchFamily="34" charset="-122"/>
                <a:cs typeface="Arial Unicode MS" panose="020B0604020202020204" pitchFamily="34" charset="-122"/>
              </a:defRPr>
            </a:lvl1pPr>
          </a:lstStyle>
          <a:p>
            <a:pPr marL="0"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9156" y="278256"/>
            <a:ext cx="5491597" cy="486672"/>
          </a:xfrm>
          <a:prstGeom prst="rect">
            <a:avLst/>
          </a:prstGeom>
        </p:spPr>
        <p:txBody>
          <a:bodyPr/>
          <a:lstStyle>
            <a:lvl1pPr>
              <a:defRPr sz="3200" b="1">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pic>
        <p:nvPicPr>
          <p:cNvPr id="6" name="图片 5"/>
          <p:cNvPicPr>
            <a:picLocks noChangeAspect="1"/>
          </p:cNvPicPr>
          <p:nvPr userDrawn="1"/>
        </p:nvPicPr>
        <p:blipFill>
          <a:blip r:embed="rId2"/>
          <a:stretch>
            <a:fillRect/>
          </a:stretch>
        </p:blipFill>
        <p:spPr>
          <a:xfrm>
            <a:off x="0" y="6465840"/>
            <a:ext cx="12192000" cy="390144"/>
          </a:xfrm>
          <a:prstGeom prst="rect">
            <a:avLst/>
          </a:prstGeom>
        </p:spPr>
      </p:pic>
      <p:grpSp>
        <p:nvGrpSpPr>
          <p:cNvPr id="8" name="组合 7"/>
          <p:cNvGrpSpPr/>
          <p:nvPr userDrawn="1"/>
        </p:nvGrpSpPr>
        <p:grpSpPr>
          <a:xfrm>
            <a:off x="474302" y="358982"/>
            <a:ext cx="5112009" cy="577470"/>
            <a:chOff x="986285" y="672829"/>
            <a:chExt cx="5112009" cy="577470"/>
          </a:xfrm>
        </p:grpSpPr>
        <p:cxnSp>
          <p:nvCxnSpPr>
            <p:cNvPr id="10" name="直线连接符 23"/>
            <p:cNvCxnSpPr/>
            <p:nvPr/>
          </p:nvCxnSpPr>
          <p:spPr>
            <a:xfrm>
              <a:off x="986294" y="1198848"/>
              <a:ext cx="5112000" cy="0"/>
            </a:xfrm>
            <a:prstGeom prst="line">
              <a:avLst/>
            </a:prstGeom>
            <a:ln w="12700">
              <a:solidFill>
                <a:srgbClr val="0300F9"/>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86285" y="672829"/>
              <a:ext cx="295977" cy="298820"/>
              <a:chOff x="1244600" y="1613902"/>
              <a:chExt cx="459960" cy="464378"/>
            </a:xfrm>
          </p:grpSpPr>
          <p:sp>
            <p:nvSpPr>
              <p:cNvPr id="13" name="剪去对角的矩形 33"/>
              <p:cNvSpPr/>
              <p:nvPr/>
            </p:nvSpPr>
            <p:spPr>
              <a:xfrm>
                <a:off x="1244600" y="1613902"/>
                <a:ext cx="381000" cy="381000"/>
              </a:xfrm>
              <a:prstGeom prst="snip2DiagRect">
                <a:avLst/>
              </a:prstGeom>
              <a:noFill/>
              <a:ln>
                <a:solidFill>
                  <a:srgbClr val="9835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剪去对角的矩形 34"/>
              <p:cNvSpPr/>
              <p:nvPr/>
            </p:nvSpPr>
            <p:spPr>
              <a:xfrm>
                <a:off x="1475960" y="1849680"/>
                <a:ext cx="228600" cy="228600"/>
              </a:xfrm>
              <a:prstGeom prst="snip2DiagRect">
                <a:avLst/>
              </a:prstGeom>
              <a:noFill/>
              <a:ln>
                <a:solidFill>
                  <a:srgbClr val="030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矩形 11"/>
            <p:cNvSpPr/>
            <p:nvPr/>
          </p:nvSpPr>
          <p:spPr>
            <a:xfrm>
              <a:off x="986285" y="1147397"/>
              <a:ext cx="410715" cy="102902"/>
            </a:xfrm>
            <a:prstGeom prst="rect">
              <a:avLst/>
            </a:prstGeom>
            <a:solidFill>
              <a:srgbClr val="030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pic>
        <p:nvPicPr>
          <p:cNvPr id="15" name="图片 14"/>
          <p:cNvPicPr>
            <a:picLocks noChangeAspect="1"/>
          </p:cNvPicPr>
          <p:nvPr userDrawn="1"/>
        </p:nvPicPr>
        <p:blipFill>
          <a:blip r:embed="rId3"/>
          <a:stretch>
            <a:fillRect/>
          </a:stretch>
        </p:blipFill>
        <p:spPr>
          <a:xfrm>
            <a:off x="7767205" y="128444"/>
            <a:ext cx="3086100" cy="428625"/>
          </a:xfrm>
          <a:prstGeom prst="rect">
            <a:avLst/>
          </a:prstGeom>
        </p:spPr>
      </p:pic>
      <p:pic>
        <p:nvPicPr>
          <p:cNvPr id="2050" name="Picture 2" descr="https://github.com/PaddlePaddle/Paddle/raw/develop/doc/imgs/logo.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7614" t="21437" r="31477" b="15499"/>
          <a:stretch>
            <a:fillRect/>
          </a:stretch>
        </p:blipFill>
        <p:spPr bwMode="auto">
          <a:xfrm>
            <a:off x="10853305" y="128556"/>
            <a:ext cx="1306983" cy="42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2023/2/9</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19.gif"/><Relationship Id="rId1" Type="http://schemas.openxmlformats.org/officeDocument/2006/relationships/slideLayout" Target="../slideLayouts/slideLayout12.xml"/><Relationship Id="rId5" Type="http://schemas.openxmlformats.org/officeDocument/2006/relationships/image" Target="../media/image29.gif"/><Relationship Id="rId4" Type="http://schemas.openxmlformats.org/officeDocument/2006/relationships/image" Target="../media/image28.gif"/></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gif"/><Relationship Id="rId1" Type="http://schemas.openxmlformats.org/officeDocument/2006/relationships/slideLayout" Target="../slideLayouts/slideLayout12.xml"/><Relationship Id="rId4" Type="http://schemas.openxmlformats.org/officeDocument/2006/relationships/image" Target="../media/image30.gif"/></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50.png"/><Relationship Id="rId7" Type="http://schemas.openxmlformats.org/officeDocument/2006/relationships/image" Target="../media/image52.sv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9.gif"/><Relationship Id="rId4" Type="http://schemas.openxmlformats.org/officeDocument/2006/relationships/image" Target="../media/image18.gi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6.gif"/><Relationship Id="rId1" Type="http://schemas.openxmlformats.org/officeDocument/2006/relationships/slideLayout" Target="../slideLayouts/slideLayout1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9920" y="2518802"/>
            <a:ext cx="10759440" cy="769441"/>
          </a:xfrm>
          <a:prstGeom prst="rect">
            <a:avLst/>
          </a:prstGeom>
          <a:noFill/>
        </p:spPr>
        <p:txBody>
          <a:bodyPr wrap="square" rtlCol="0">
            <a:spAutoFit/>
          </a:bodyPr>
          <a:lstStyle/>
          <a:p>
            <a:r>
              <a:rPr kumimoji="1" lang="en-US" altLang="en-US" sz="4400" b="1" dirty="0">
                <a:solidFill>
                  <a:schemeClr val="bg1"/>
                </a:solidFill>
                <a:latin typeface="Microsoft YaHei" panose="020B0503020204020204" pitchFamily="34" charset="-122"/>
                <a:ea typeface="Microsoft YaHei" panose="020B0503020204020204" pitchFamily="34" charset="-122"/>
              </a:rPr>
              <a:t>深度学习实战进阶</a:t>
            </a:r>
          </a:p>
        </p:txBody>
      </p:sp>
      <p:sp>
        <p:nvSpPr>
          <p:cNvPr id="5" name="文本框 4"/>
          <p:cNvSpPr txBox="1"/>
          <p:nvPr/>
        </p:nvSpPr>
        <p:spPr>
          <a:xfrm>
            <a:off x="629920" y="3933656"/>
            <a:ext cx="3708400" cy="830997"/>
          </a:xfrm>
          <a:prstGeom prst="rect">
            <a:avLst/>
          </a:prstGeom>
          <a:noFill/>
        </p:spPr>
        <p:txBody>
          <a:bodyPr wrap="square" rtlCol="0">
            <a:spAutoFit/>
          </a:bodyPr>
          <a:lstStyle/>
          <a:p>
            <a:r>
              <a:rPr kumimoji="1" lang="en-US" altLang="en-US" sz="2400" dirty="0">
                <a:solidFill>
                  <a:schemeClr val="bg1"/>
                </a:solidFill>
                <a:latin typeface="Microsoft YaHei Light" panose="020B0502040204020203" pitchFamily="34" charset="-122"/>
                <a:ea typeface="Microsoft YaHei Light" panose="020B0502040204020203" pitchFamily="34" charset="-122"/>
              </a:rPr>
              <a:t>讲师信息／副标题信息：字号24</a:t>
            </a:r>
            <a:endParaRPr kumimoji="1" lang="zh-CN" altLang="en-US" sz="2400" dirty="0">
              <a:solidFill>
                <a:schemeClr val="bg1"/>
              </a:solidFill>
              <a:latin typeface="Microsoft YaHei Light" panose="020B0502040204020203" pitchFamily="34" charset="-122"/>
              <a:ea typeface="Microsoft YaHei Light" panose="020B0502040204020203" pitchFamily="34" charset="-122"/>
            </a:endParaRPr>
          </a:p>
        </p:txBody>
      </p:sp>
      <p:cxnSp>
        <p:nvCxnSpPr>
          <p:cNvPr id="14" name="直线连接符 13"/>
          <p:cNvCxnSpPr/>
          <p:nvPr/>
        </p:nvCxnSpPr>
        <p:spPr>
          <a:xfrm>
            <a:off x="746449" y="3610949"/>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descr="背景图案&#10;&#10;描述已自动生成"/>
          <p:cNvPicPr>
            <a:picLocks noChangeAspect="1"/>
          </p:cNvPicPr>
          <p:nvPr/>
        </p:nvPicPr>
        <p:blipFill>
          <a:blip r:embed="rId3"/>
          <a:stretch>
            <a:fillRect/>
          </a:stretch>
        </p:blipFill>
        <p:spPr>
          <a:xfrm>
            <a:off x="0" y="0"/>
            <a:ext cx="12192000" cy="6858000"/>
          </a:xfrm>
          <a:prstGeom prst="rect">
            <a:avLst/>
          </a:prstGeom>
        </p:spPr>
      </p:pic>
      <p:pic>
        <p:nvPicPr>
          <p:cNvPr id="7" name="图片 6" descr="卡通人物&#10;&#10;低可信度描述已自动生成"/>
          <p:cNvPicPr>
            <a:picLocks noChangeAspect="1"/>
          </p:cNvPicPr>
          <p:nvPr/>
        </p:nvPicPr>
        <p:blipFill>
          <a:blip r:embed="rId4"/>
          <a:stretch>
            <a:fillRect/>
          </a:stretch>
        </p:blipFill>
        <p:spPr>
          <a:xfrm>
            <a:off x="895263" y="1579204"/>
            <a:ext cx="1138810" cy="479133"/>
          </a:xfrm>
          <a:prstGeom prst="rect">
            <a:avLst/>
          </a:prstGeom>
        </p:spPr>
      </p:pic>
      <p:pic>
        <p:nvPicPr>
          <p:cNvPr id="19" name="图片 18" descr="卡通人物&#10;&#10;低可信度描述已自动生成"/>
          <p:cNvPicPr>
            <a:picLocks noChangeAspect="1"/>
          </p:cNvPicPr>
          <p:nvPr/>
        </p:nvPicPr>
        <p:blipFill>
          <a:blip r:embed="rId4"/>
          <a:stretch>
            <a:fillRect/>
          </a:stretch>
        </p:blipFill>
        <p:spPr>
          <a:xfrm>
            <a:off x="10680285" y="6111845"/>
            <a:ext cx="1138810" cy="479133"/>
          </a:xfrm>
          <a:prstGeom prst="rect">
            <a:avLst/>
          </a:prstGeom>
        </p:spPr>
      </p:pic>
      <p:pic>
        <p:nvPicPr>
          <p:cNvPr id="23" name="图片 22" descr="背景图案&#10;&#10;中度可信度描述已自动生成"/>
          <p:cNvPicPr>
            <a:picLocks noChangeAspect="1"/>
          </p:cNvPicPr>
          <p:nvPr/>
        </p:nvPicPr>
        <p:blipFill>
          <a:blip r:embed="rId5"/>
          <a:stretch>
            <a:fillRect/>
          </a:stretch>
        </p:blipFill>
        <p:spPr>
          <a:xfrm>
            <a:off x="5470132" y="2339031"/>
            <a:ext cx="6713740" cy="4518348"/>
          </a:xfrm>
          <a:prstGeom prst="rect">
            <a:avLst/>
          </a:prstGeom>
        </p:spPr>
      </p:pic>
      <p:sp>
        <p:nvSpPr>
          <p:cNvPr id="9" name="文本框 8"/>
          <p:cNvSpPr txBox="1"/>
          <p:nvPr/>
        </p:nvSpPr>
        <p:spPr>
          <a:xfrm>
            <a:off x="782320" y="2104536"/>
            <a:ext cx="10759440" cy="1446550"/>
          </a:xfrm>
          <a:prstGeom prst="rect">
            <a:avLst/>
          </a:prstGeom>
          <a:noFill/>
        </p:spPr>
        <p:txBody>
          <a:bodyPr wrap="square" rtlCol="0">
            <a:spAutoFit/>
          </a:bodyPr>
          <a:lstStyle/>
          <a:p>
            <a:r>
              <a:rPr kumimoji="1" lang="zh-CN" altLang="en-US" sz="4400" b="1" dirty="0">
                <a:solidFill>
                  <a:schemeClr val="bg1"/>
                </a:solidFill>
                <a:latin typeface="Microsoft YaHei" panose="020B0503020204020204" pitchFamily="34" charset="-122"/>
                <a:ea typeface="Microsoft YaHei" panose="020B0503020204020204" pitchFamily="34" charset="-122"/>
              </a:rPr>
              <a:t>多模型</a:t>
            </a:r>
            <a:r>
              <a:rPr kumimoji="1" lang="en-US" altLang="zh-CN" sz="4400" b="1" dirty="0">
                <a:solidFill>
                  <a:schemeClr val="bg1"/>
                </a:solidFill>
                <a:latin typeface="Microsoft YaHei" panose="020B0503020204020204" pitchFamily="34" charset="-122"/>
                <a:ea typeface="Microsoft YaHei" panose="020B0503020204020204" pitchFamily="34" charset="-122"/>
              </a:rPr>
              <a:t>Pipeline</a:t>
            </a:r>
            <a:r>
              <a:rPr kumimoji="1" lang="zh-CN" altLang="en-US" sz="4400" b="1" dirty="0">
                <a:solidFill>
                  <a:schemeClr val="bg1"/>
                </a:solidFill>
                <a:latin typeface="Microsoft YaHei" panose="020B0503020204020204" pitchFamily="34" charset="-122"/>
                <a:ea typeface="Microsoft YaHei" panose="020B0503020204020204" pitchFamily="34" charset="-122"/>
              </a:rPr>
              <a:t>推理</a:t>
            </a:r>
            <a:endParaRPr kumimoji="1" lang="en-US" altLang="zh-CN" sz="4400" b="1" dirty="0">
              <a:solidFill>
                <a:schemeClr val="bg1"/>
              </a:solidFill>
              <a:latin typeface="Microsoft YaHei" panose="020B0503020204020204" pitchFamily="34" charset="-122"/>
              <a:ea typeface="Microsoft YaHei" panose="020B0503020204020204" pitchFamily="34" charset="-122"/>
            </a:endParaRPr>
          </a:p>
          <a:p>
            <a:r>
              <a:rPr kumimoji="1" lang="en-US" altLang="zh-CN" sz="4400" b="1" dirty="0">
                <a:solidFill>
                  <a:schemeClr val="bg1"/>
                </a:solidFill>
                <a:latin typeface="Microsoft YaHei" panose="020B0503020204020204" pitchFamily="34" charset="-122"/>
                <a:ea typeface="Microsoft YaHei" panose="020B0503020204020204" pitchFamily="34" charset="-122"/>
              </a:rPr>
              <a:t>——</a:t>
            </a:r>
            <a:r>
              <a:rPr kumimoji="1" lang="zh-CN" altLang="en-US" sz="4400" b="1" dirty="0">
                <a:solidFill>
                  <a:schemeClr val="bg1"/>
                </a:solidFill>
                <a:latin typeface="Microsoft YaHei" panose="020B0503020204020204" pitchFamily="34" charset="-122"/>
                <a:ea typeface="Microsoft YaHei" panose="020B0503020204020204" pitchFamily="34" charset="-122"/>
              </a:rPr>
              <a:t>人流量可视化大屏</a:t>
            </a:r>
            <a:endParaRPr kumimoji="1" lang="en-US" sz="4400" b="1" dirty="0">
              <a:solidFill>
                <a:schemeClr val="bg1"/>
              </a:solidFill>
              <a:latin typeface="Microsoft YaHei" panose="020B0503020204020204" pitchFamily="34" charset="-122"/>
              <a:ea typeface="Microsoft YaHei" panose="020B0503020204020204" pitchFamily="34" charset="-122"/>
            </a:endParaRPr>
          </a:p>
        </p:txBody>
      </p:sp>
      <p:sp>
        <p:nvSpPr>
          <p:cNvPr id="10" name="文本框 9"/>
          <p:cNvSpPr txBox="1"/>
          <p:nvPr/>
        </p:nvSpPr>
        <p:spPr>
          <a:xfrm>
            <a:off x="782320" y="3707375"/>
            <a:ext cx="4628666" cy="461665"/>
          </a:xfrm>
          <a:prstGeom prst="rect">
            <a:avLst/>
          </a:prstGeom>
          <a:noFill/>
        </p:spPr>
        <p:txBody>
          <a:bodyPr wrap="square" rtlCol="0">
            <a:spAutoFit/>
          </a:bodyPr>
          <a:lstStyle/>
          <a:p>
            <a:r>
              <a:rPr kumimoji="1" lang="zh-CN" altLang="en-US" sz="2400" b="1" dirty="0">
                <a:solidFill>
                  <a:schemeClr val="bg1"/>
                </a:solidFill>
                <a:latin typeface="Microsoft YaHei Light" panose="020B0502040204020203" pitchFamily="34" charset="-122"/>
                <a:ea typeface="Microsoft YaHei Light" panose="020B0502040204020203" pitchFamily="34" charset="-122"/>
              </a:rPr>
              <a:t>卜宜凡／飞桨</a:t>
            </a:r>
            <a:r>
              <a:rPr kumimoji="1" lang="en-US" altLang="zh-CN" sz="2400" b="1" dirty="0">
                <a:solidFill>
                  <a:schemeClr val="bg1"/>
                </a:solidFill>
                <a:latin typeface="Microsoft YaHei Light" panose="020B0502040204020203" pitchFamily="34" charset="-122"/>
                <a:ea typeface="Microsoft YaHei Light" panose="020B0502040204020203" pitchFamily="34" charset="-122"/>
              </a:rPr>
              <a:t>PPDE</a:t>
            </a:r>
          </a:p>
        </p:txBody>
      </p:sp>
      <p:cxnSp>
        <p:nvCxnSpPr>
          <p:cNvPr id="11" name="直线连接符 10"/>
          <p:cNvCxnSpPr/>
          <p:nvPr/>
        </p:nvCxnSpPr>
        <p:spPr>
          <a:xfrm>
            <a:off x="898849" y="3584723"/>
            <a:ext cx="437073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895263" y="5585703"/>
            <a:ext cx="1254286" cy="360000"/>
            <a:chOff x="782320" y="5585703"/>
            <a:chExt cx="1254286" cy="360000"/>
          </a:xfrm>
        </p:grpSpPr>
        <p:pic>
          <p:nvPicPr>
            <p:cNvPr id="25" name="图片 24" descr="图标&#10;&#10;描述已自动生成"/>
            <p:cNvPicPr>
              <a:picLocks noChangeAspect="1"/>
            </p:cNvPicPr>
            <p:nvPr/>
          </p:nvPicPr>
          <p:blipFill>
            <a:blip r:embed="rId6"/>
            <a:stretch>
              <a:fillRect/>
            </a:stretch>
          </p:blipFill>
          <p:spPr>
            <a:xfrm>
              <a:off x="782320" y="5585703"/>
              <a:ext cx="360000" cy="360000"/>
            </a:xfrm>
            <a:prstGeom prst="rect">
              <a:avLst/>
            </a:prstGeom>
          </p:spPr>
        </p:pic>
        <p:pic>
          <p:nvPicPr>
            <p:cNvPr id="27" name="图片 26" descr="图标&#10;&#10;描述已自动生成"/>
            <p:cNvPicPr>
              <a:picLocks noChangeAspect="1"/>
            </p:cNvPicPr>
            <p:nvPr/>
          </p:nvPicPr>
          <p:blipFill>
            <a:blip r:embed="rId7"/>
            <a:stretch>
              <a:fillRect/>
            </a:stretch>
          </p:blipFill>
          <p:spPr>
            <a:xfrm>
              <a:off x="1229463" y="5585703"/>
              <a:ext cx="360000" cy="360000"/>
            </a:xfrm>
            <a:prstGeom prst="rect">
              <a:avLst/>
            </a:prstGeom>
          </p:spPr>
        </p:pic>
        <p:pic>
          <p:nvPicPr>
            <p:cNvPr id="29" name="图片 28" descr="图标&#10;&#10;描述已自动生成"/>
            <p:cNvPicPr>
              <a:picLocks noChangeAspect="1"/>
            </p:cNvPicPr>
            <p:nvPr/>
          </p:nvPicPr>
          <p:blipFill>
            <a:blip r:embed="rId8"/>
            <a:stretch>
              <a:fillRect/>
            </a:stretch>
          </p:blipFill>
          <p:spPr>
            <a:xfrm>
              <a:off x="1676606" y="5585703"/>
              <a:ext cx="360000" cy="36000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8845" y="278130"/>
            <a:ext cx="6805930" cy="487045"/>
          </a:xfrm>
        </p:spPr>
        <p:txBody>
          <a:bodyPr/>
          <a:lstStyle/>
          <a:p>
            <a:r>
              <a:rPr lang="zh-CN" altLang="en-US" dirty="0"/>
              <a:t>危险行为识别</a:t>
            </a:r>
          </a:p>
        </p:txBody>
      </p:sp>
      <p:sp>
        <p:nvSpPr>
          <p:cNvPr id="3" name="文本框 2"/>
          <p:cNvSpPr txBox="1"/>
          <p:nvPr/>
        </p:nvSpPr>
        <p:spPr>
          <a:xfrm>
            <a:off x="555118" y="970540"/>
            <a:ext cx="5767764" cy="4198393"/>
          </a:xfrm>
          <a:prstGeom prst="rect">
            <a:avLst/>
          </a:prstGeom>
          <a:noFill/>
        </p:spPr>
        <p:txBody>
          <a:bodyPr wrap="square" rtlCol="0">
            <a:spAutoFit/>
          </a:bodyPr>
          <a:lstStyle>
            <a:defPPr>
              <a:defRPr lang="zh-CN"/>
            </a:defPPr>
            <a:lvl1pPr indent="-285750">
              <a:lnSpc>
                <a:spcPct val="150000"/>
              </a:lnSpc>
              <a:buFont typeface="Arial" panose="020B0604020202090204" pitchFamily="34" charset="0"/>
              <a:buChar char="•"/>
              <a:defRPr b="1">
                <a:ea typeface="微软雅黑" panose="020B0503020204020204" pitchFamily="34" charset="-122"/>
              </a:defRPr>
            </a:lvl1pPr>
            <a:lvl2pPr marL="611505" lvl="1" indent="-342900">
              <a:lnSpc>
                <a:spcPct val="150000"/>
              </a:lnSpc>
              <a:buFont typeface="等线" panose="02010600030101010101" charset="-122"/>
              <a:buChar char="–"/>
              <a:defRPr>
                <a:ea typeface="微软雅黑" panose="020B0503020204020204" pitchFamily="34" charset="-122"/>
              </a:defRPr>
            </a:lvl2pPr>
          </a:lstStyle>
          <a:p>
            <a:r>
              <a:rPr lang="zh-CN" altLang="en-US" dirty="0">
                <a:latin typeface="+mn-ea"/>
                <a:ea typeface="+mn-ea"/>
              </a:rPr>
              <a:t>打电话识别</a:t>
            </a:r>
            <a:endParaRPr lang="en-US" altLang="zh-CN" dirty="0">
              <a:latin typeface="+mn-ea"/>
              <a:ea typeface="+mn-ea"/>
            </a:endParaRPr>
          </a:p>
          <a:p>
            <a:pPr lvl="1"/>
            <a:r>
              <a:rPr lang="zh-CN" altLang="en-US" dirty="0">
                <a:latin typeface="+mn-ea"/>
                <a:ea typeface="+mn-ea"/>
              </a:rPr>
              <a:t>基于图像分类的行为识别，使用</a:t>
            </a:r>
            <a:r>
              <a:rPr lang="en-US" altLang="zh-CN" dirty="0">
                <a:latin typeface="+mn-ea"/>
                <a:ea typeface="+mn-ea"/>
              </a:rPr>
              <a:t>PP-</a:t>
            </a:r>
            <a:r>
              <a:rPr lang="en-US" altLang="zh-CN" dirty="0" err="1">
                <a:latin typeface="+mn-ea"/>
                <a:ea typeface="+mn-ea"/>
              </a:rPr>
              <a:t>HGNet</a:t>
            </a:r>
            <a:endParaRPr lang="en-US" altLang="zh-CN" dirty="0">
              <a:latin typeface="+mn-ea"/>
              <a:ea typeface="+mn-ea"/>
            </a:endParaRPr>
          </a:p>
          <a:p>
            <a:r>
              <a:rPr lang="zh-CN" altLang="en-US" dirty="0">
                <a:latin typeface="+mn-ea"/>
                <a:ea typeface="+mn-ea"/>
              </a:rPr>
              <a:t>抽烟识别</a:t>
            </a:r>
            <a:endParaRPr lang="en-US" altLang="zh-CN" dirty="0">
              <a:latin typeface="+mn-ea"/>
              <a:ea typeface="+mn-ea"/>
            </a:endParaRPr>
          </a:p>
          <a:p>
            <a:pPr lvl="1"/>
            <a:r>
              <a:rPr lang="zh-CN" altLang="en-US" dirty="0">
                <a:latin typeface="+mn-ea"/>
                <a:ea typeface="+mn-ea"/>
              </a:rPr>
              <a:t>基于检测的行为识别，使用</a:t>
            </a:r>
            <a:r>
              <a:rPr lang="en-US" dirty="0">
                <a:latin typeface="+mn-ea"/>
                <a:ea typeface="+mn-ea"/>
              </a:rPr>
              <a:t>PP-YOLOE</a:t>
            </a:r>
            <a:endParaRPr lang="en-US" altLang="zh-CN" dirty="0">
              <a:latin typeface="+mn-ea"/>
              <a:ea typeface="+mn-ea"/>
            </a:endParaRPr>
          </a:p>
          <a:p>
            <a:r>
              <a:rPr lang="zh-CN" altLang="en-US" dirty="0">
                <a:latin typeface="+mn-ea"/>
                <a:ea typeface="+mn-ea"/>
              </a:rPr>
              <a:t>摔倒识别</a:t>
            </a:r>
            <a:endParaRPr lang="en-US" altLang="zh-CN" dirty="0">
              <a:latin typeface="+mn-ea"/>
              <a:ea typeface="+mn-ea"/>
            </a:endParaRPr>
          </a:p>
          <a:p>
            <a:pPr lvl="1"/>
            <a:r>
              <a:rPr lang="zh-CN" altLang="en-US" dirty="0">
                <a:latin typeface="+mn-ea"/>
                <a:ea typeface="+mn-ea"/>
              </a:rPr>
              <a:t>基于骨骼点的行为识别，使用</a:t>
            </a:r>
            <a:r>
              <a:rPr lang="en-US" altLang="zh-CN" dirty="0" err="1">
                <a:latin typeface="+mn-ea"/>
                <a:ea typeface="+mn-ea"/>
              </a:rPr>
              <a:t>HRNet+ST-GCN</a:t>
            </a:r>
            <a:endParaRPr lang="en-US" altLang="zh-CN" dirty="0">
              <a:latin typeface="+mn-ea"/>
              <a:ea typeface="+mn-ea"/>
            </a:endParaRPr>
          </a:p>
          <a:p>
            <a:r>
              <a:rPr lang="zh-CN" altLang="en-US" dirty="0">
                <a:latin typeface="+mn-ea"/>
                <a:ea typeface="+mn-ea"/>
              </a:rPr>
              <a:t>闯入识别</a:t>
            </a:r>
            <a:endParaRPr lang="en-US" altLang="zh-CN" dirty="0">
              <a:latin typeface="+mn-ea"/>
              <a:ea typeface="+mn-ea"/>
            </a:endParaRPr>
          </a:p>
          <a:p>
            <a:pPr lvl="1"/>
            <a:r>
              <a:rPr lang="zh-CN" altLang="en-US" dirty="0">
                <a:latin typeface="+mn-ea"/>
                <a:ea typeface="+mn-ea"/>
              </a:rPr>
              <a:t>基于行人轨迹的行为识别，使用检测跟踪结果</a:t>
            </a:r>
            <a:endParaRPr lang="en-US" altLang="zh-CN" dirty="0">
              <a:latin typeface="+mn-ea"/>
              <a:ea typeface="+mn-ea"/>
            </a:endParaRPr>
          </a:p>
          <a:p>
            <a:r>
              <a:rPr lang="zh-CN" altLang="en-US" dirty="0">
                <a:latin typeface="+mn-ea"/>
                <a:ea typeface="+mn-ea"/>
              </a:rPr>
              <a:t>打架识别</a:t>
            </a:r>
            <a:endParaRPr lang="en-US" altLang="zh-CN" dirty="0">
              <a:latin typeface="+mn-ea"/>
              <a:ea typeface="+mn-ea"/>
            </a:endParaRPr>
          </a:p>
          <a:p>
            <a:pPr lvl="1"/>
            <a:r>
              <a:rPr lang="zh-CN" altLang="en-US" dirty="0">
                <a:latin typeface="+mn-ea"/>
                <a:ea typeface="+mn-ea"/>
              </a:rPr>
              <a:t>基于视频分类的行为识别，使用</a:t>
            </a:r>
            <a:r>
              <a:rPr lang="en-US" altLang="zh-CN" dirty="0">
                <a:latin typeface="+mn-ea"/>
                <a:ea typeface="+mn-ea"/>
              </a:rPr>
              <a:t>PP-TSM</a:t>
            </a:r>
          </a:p>
        </p:txBody>
      </p:sp>
      <p:pic>
        <p:nvPicPr>
          <p:cNvPr id="8" name="Picture 7" descr="A picture containing outdoor, building&#10;&#10;Description automatically generated">
            <a:extLst>
              <a:ext uri="{FF2B5EF4-FFF2-40B4-BE49-F238E27FC236}">
                <a16:creationId xmlns:a16="http://schemas.microsoft.com/office/drawing/2014/main" id="{E1C4EB1F-BB5E-45AF-90F9-27F09D30D755}"/>
              </a:ext>
            </a:extLst>
          </p:cNvPr>
          <p:cNvPicPr>
            <a:picLocks noChangeAspect="1"/>
          </p:cNvPicPr>
          <p:nvPr/>
        </p:nvPicPr>
        <p:blipFill>
          <a:blip r:embed="rId2"/>
          <a:stretch>
            <a:fillRect/>
          </a:stretch>
        </p:blipFill>
        <p:spPr>
          <a:xfrm>
            <a:off x="6095999" y="1403133"/>
            <a:ext cx="2962851" cy="1666603"/>
          </a:xfrm>
          <a:prstGeom prst="rect">
            <a:avLst/>
          </a:prstGeom>
        </p:spPr>
      </p:pic>
      <p:pic>
        <p:nvPicPr>
          <p:cNvPr id="9" name="图片 2">
            <a:extLst>
              <a:ext uri="{FF2B5EF4-FFF2-40B4-BE49-F238E27FC236}">
                <a16:creationId xmlns:a16="http://schemas.microsoft.com/office/drawing/2014/main" id="{16ED8497-6A2C-45C4-BC33-DB1ECE983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40" y="1403133"/>
            <a:ext cx="2962853" cy="1666604"/>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8B814EDD-9347-465C-B19D-9722F982A406}"/>
              </a:ext>
            </a:extLst>
          </p:cNvPr>
          <p:cNvPicPr>
            <a:picLocks noChangeAspect="1"/>
          </p:cNvPicPr>
          <p:nvPr/>
        </p:nvPicPr>
        <p:blipFill rotWithShape="1">
          <a:blip r:embed="rId4"/>
          <a:srcRect l="8834"/>
          <a:stretch/>
        </p:blipFill>
        <p:spPr>
          <a:xfrm>
            <a:off x="6096000" y="3615559"/>
            <a:ext cx="3004294" cy="1839308"/>
          </a:xfrm>
          <a:prstGeom prst="rect">
            <a:avLst/>
          </a:prstGeom>
        </p:spPr>
      </p:pic>
      <p:pic>
        <p:nvPicPr>
          <p:cNvPr id="12" name="Picture 11" descr="A screenshot of a video game&#10;&#10;Description automatically generated">
            <a:extLst>
              <a:ext uri="{FF2B5EF4-FFF2-40B4-BE49-F238E27FC236}">
                <a16:creationId xmlns:a16="http://schemas.microsoft.com/office/drawing/2014/main" id="{65F63D93-D442-4E83-8FA8-92CBAFFC7F55}"/>
              </a:ext>
            </a:extLst>
          </p:cNvPr>
          <p:cNvPicPr>
            <a:picLocks noChangeAspect="1"/>
          </p:cNvPicPr>
          <p:nvPr/>
        </p:nvPicPr>
        <p:blipFill>
          <a:blip r:embed="rId5"/>
          <a:stretch>
            <a:fillRect/>
          </a:stretch>
        </p:blipFill>
        <p:spPr>
          <a:xfrm>
            <a:off x="9180723" y="3615560"/>
            <a:ext cx="3012659" cy="1839308"/>
          </a:xfrm>
          <a:prstGeom prst="rect">
            <a:avLst/>
          </a:prstGeom>
        </p:spPr>
      </p:pic>
      <p:sp>
        <p:nvSpPr>
          <p:cNvPr id="13" name="TextBox 12">
            <a:extLst>
              <a:ext uri="{FF2B5EF4-FFF2-40B4-BE49-F238E27FC236}">
                <a16:creationId xmlns:a16="http://schemas.microsoft.com/office/drawing/2014/main" id="{6349765F-E65C-4070-AC69-A6A57C89A39F}"/>
              </a:ext>
            </a:extLst>
          </p:cNvPr>
          <p:cNvSpPr txBox="1"/>
          <p:nvPr/>
        </p:nvSpPr>
        <p:spPr>
          <a:xfrm>
            <a:off x="6510920" y="3157982"/>
            <a:ext cx="5336839" cy="369332"/>
          </a:xfrm>
          <a:prstGeom prst="rect">
            <a:avLst/>
          </a:prstGeom>
          <a:noFill/>
        </p:spPr>
        <p:txBody>
          <a:bodyPr wrap="square" rtlCol="0">
            <a:spAutoFit/>
          </a:bodyPr>
          <a:lstStyle/>
          <a:p>
            <a:r>
              <a:rPr lang="zh-CN" altLang="en-US" dirty="0"/>
              <a:t>          摔倒                                 吸烟</a:t>
            </a:r>
            <a:endParaRPr lang="en-US" dirty="0"/>
          </a:p>
        </p:txBody>
      </p:sp>
      <p:sp>
        <p:nvSpPr>
          <p:cNvPr id="15" name="TextBox 14">
            <a:extLst>
              <a:ext uri="{FF2B5EF4-FFF2-40B4-BE49-F238E27FC236}">
                <a16:creationId xmlns:a16="http://schemas.microsoft.com/office/drawing/2014/main" id="{0A45873E-DCDB-4687-94DD-79FC59BC6F11}"/>
              </a:ext>
            </a:extLst>
          </p:cNvPr>
          <p:cNvSpPr txBox="1"/>
          <p:nvPr/>
        </p:nvSpPr>
        <p:spPr>
          <a:xfrm>
            <a:off x="6510919" y="5553981"/>
            <a:ext cx="5336839" cy="369332"/>
          </a:xfrm>
          <a:prstGeom prst="rect">
            <a:avLst/>
          </a:prstGeom>
          <a:noFill/>
        </p:spPr>
        <p:txBody>
          <a:bodyPr wrap="square" rtlCol="0">
            <a:spAutoFit/>
          </a:bodyPr>
          <a:lstStyle/>
          <a:p>
            <a:r>
              <a:rPr lang="zh-CN" altLang="en-US" dirty="0"/>
              <a:t>          打架                                 闯入</a:t>
            </a:r>
            <a:endParaRPr lang="en-US" dirty="0"/>
          </a:p>
        </p:txBody>
      </p:sp>
    </p:spTree>
    <p:extLst>
      <p:ext uri="{BB962C8B-B14F-4D97-AF65-F5344CB8AC3E}">
        <p14:creationId xmlns:p14="http://schemas.microsoft.com/office/powerpoint/2010/main" val="3850497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模型调优：头部检测</a:t>
            </a:r>
          </a:p>
        </p:txBody>
      </p:sp>
      <p:sp>
        <p:nvSpPr>
          <p:cNvPr id="3" name="文本框 2"/>
          <p:cNvSpPr txBox="1"/>
          <p:nvPr/>
        </p:nvSpPr>
        <p:spPr>
          <a:xfrm>
            <a:off x="6410753" y="5111080"/>
            <a:ext cx="1396536" cy="369332"/>
          </a:xfrm>
          <a:prstGeom prst="rect">
            <a:avLst/>
          </a:prstGeom>
          <a:noFill/>
        </p:spPr>
        <p:txBody>
          <a:bodyPr wrap="none" rtlCol="0">
            <a:spAutoFit/>
          </a:bodyPr>
          <a:lstStyle/>
          <a:p>
            <a:pPr marL="285750" indent="-285750">
              <a:buFont typeface="Arial" panose="020B0604020202090204" pitchFamily="34" charset="0"/>
              <a:buChar char="•"/>
            </a:pPr>
            <a:r>
              <a:rPr lang="zh-CN" altLang="en-US" b="1" dirty="0"/>
              <a:t>启动训练</a:t>
            </a:r>
          </a:p>
        </p:txBody>
      </p:sp>
      <p:sp>
        <p:nvSpPr>
          <p:cNvPr id="4" name="文本框 3"/>
          <p:cNvSpPr txBox="1"/>
          <p:nvPr/>
        </p:nvSpPr>
        <p:spPr>
          <a:xfrm>
            <a:off x="6410753" y="1008257"/>
            <a:ext cx="3260829" cy="369332"/>
          </a:xfrm>
          <a:prstGeom prst="rect">
            <a:avLst/>
          </a:prstGeom>
          <a:noFill/>
        </p:spPr>
        <p:txBody>
          <a:bodyPr wrap="none" rtlCol="0">
            <a:spAutoFit/>
          </a:bodyPr>
          <a:lstStyle/>
          <a:p>
            <a:pPr marL="285750" indent="-285750">
              <a:buFont typeface="Arial" panose="020B0604020202090204" pitchFamily="34" charset="0"/>
              <a:buChar char="•"/>
            </a:pPr>
            <a:r>
              <a:rPr lang="zh-CN" altLang="en-US" b="1" dirty="0"/>
              <a:t>以</a:t>
            </a:r>
            <a:r>
              <a:rPr lang="en-US" altLang="zh-CN" b="1" dirty="0"/>
              <a:t>PP-YOLOE-PLUS</a:t>
            </a:r>
            <a:r>
              <a:rPr lang="zh-CN" altLang="en-US" b="1" dirty="0"/>
              <a:t>为例</a:t>
            </a:r>
          </a:p>
        </p:txBody>
      </p:sp>
      <p:sp>
        <p:nvSpPr>
          <p:cNvPr id="9" name="文本框 8"/>
          <p:cNvSpPr txBox="1"/>
          <p:nvPr/>
        </p:nvSpPr>
        <p:spPr>
          <a:xfrm>
            <a:off x="6410753" y="1377589"/>
            <a:ext cx="5857629" cy="369332"/>
          </a:xfrm>
          <a:prstGeom prst="rect">
            <a:avLst/>
          </a:prstGeom>
          <a:noFill/>
        </p:spPr>
        <p:txBody>
          <a:bodyPr wrap="none" rtlCol="0">
            <a:spAutoFit/>
          </a:bodyPr>
          <a:lstStyle/>
          <a:p>
            <a:pPr algn="l"/>
            <a:r>
              <a:rPr lang="zh-CN" altLang="en-US" dirty="0"/>
              <a:t>修改配置文件：</a:t>
            </a:r>
            <a:r>
              <a:rPr lang="en-US" altLang="zh-CN" dirty="0"/>
              <a:t>ppyoloe_plus_crn_s_80e_coco.yml</a:t>
            </a:r>
            <a:endParaRPr lang="zh-CN" altLang="en-US" dirty="0"/>
          </a:p>
        </p:txBody>
      </p:sp>
      <p:sp>
        <p:nvSpPr>
          <p:cNvPr id="10" name="TextBox 9">
            <a:extLst>
              <a:ext uri="{FF2B5EF4-FFF2-40B4-BE49-F238E27FC236}">
                <a16:creationId xmlns:a16="http://schemas.microsoft.com/office/drawing/2014/main" id="{AE98E6DD-9A79-4560-BA6E-5D4713D7F0C9}"/>
              </a:ext>
            </a:extLst>
          </p:cNvPr>
          <p:cNvSpPr txBox="1"/>
          <p:nvPr/>
        </p:nvSpPr>
        <p:spPr>
          <a:xfrm>
            <a:off x="273269" y="1078971"/>
            <a:ext cx="5845591" cy="2031325"/>
          </a:xfrm>
          <a:prstGeom prst="rect">
            <a:avLst/>
          </a:prstGeom>
          <a:noFill/>
        </p:spPr>
        <p:txBody>
          <a:bodyPr wrap="square" rtlCol="0">
            <a:spAutoFit/>
          </a:bodyPr>
          <a:lstStyle/>
          <a:p>
            <a:r>
              <a:rPr lang="zh-CN" altLang="en-US" dirty="0"/>
              <a:t>针对人员</a:t>
            </a:r>
            <a:r>
              <a:rPr lang="zh-CN" altLang="en-US" dirty="0">
                <a:solidFill>
                  <a:srgbClr val="FF0000"/>
                </a:solidFill>
              </a:rPr>
              <a:t>相对密集</a:t>
            </a:r>
            <a:r>
              <a:rPr lang="zh-CN" altLang="en-US" dirty="0"/>
              <a:t>的场景： 人与人之间的遮挡问题会非常严重，对行人整体进行检测效果不好，严重影响后续的跟踪等任务。</a:t>
            </a:r>
            <a:endParaRPr lang="en-US" altLang="zh-CN" dirty="0"/>
          </a:p>
          <a:p>
            <a:pPr marL="285750" indent="-285750">
              <a:buFont typeface="Arial" panose="020B0604020202020204" pitchFamily="34" charset="0"/>
              <a:buChar char="•"/>
            </a:pPr>
            <a:r>
              <a:rPr lang="zh-CN" altLang="en-US" dirty="0"/>
              <a:t>可以选择将对行人整体的检测替换为对</a:t>
            </a:r>
            <a:r>
              <a:rPr lang="zh-CN" altLang="en-US" dirty="0">
                <a:solidFill>
                  <a:srgbClr val="FF0000"/>
                </a:solidFill>
              </a:rPr>
              <a:t>行人头部</a:t>
            </a:r>
            <a:r>
              <a:rPr lang="zh-CN" altLang="en-US" dirty="0"/>
              <a:t>的检测与跟踪。</a:t>
            </a:r>
            <a:endParaRPr lang="en-US" altLang="zh-CN" dirty="0"/>
          </a:p>
          <a:p>
            <a:pPr marL="285750" indent="-285750">
              <a:buFont typeface="Arial" panose="020B0604020202020204" pitchFamily="34" charset="0"/>
              <a:buChar char="•"/>
            </a:pPr>
            <a:r>
              <a:rPr lang="zh-CN" altLang="en-US" dirty="0"/>
              <a:t>这里使用</a:t>
            </a:r>
            <a:r>
              <a:rPr lang="en-US" altLang="zh-CN" dirty="0"/>
              <a:t>SCUT-HEAD</a:t>
            </a:r>
            <a:r>
              <a:rPr lang="zh-CN" altLang="en-US" dirty="0"/>
              <a:t>数据集和</a:t>
            </a:r>
            <a:r>
              <a:rPr lang="en-US" altLang="zh-CN" dirty="0"/>
              <a:t>PP-YOLOE-PLUS</a:t>
            </a:r>
            <a:r>
              <a:rPr lang="zh-CN" altLang="en-US" dirty="0"/>
              <a:t>进行训练</a:t>
            </a:r>
            <a:endParaRPr lang="en-US" altLang="zh-CN" dirty="0"/>
          </a:p>
        </p:txBody>
      </p:sp>
      <p:pic>
        <p:nvPicPr>
          <p:cNvPr id="13" name="Picture 12" descr="A picture containing indoor, floor, several&#10;&#10;Description automatically generated">
            <a:extLst>
              <a:ext uri="{FF2B5EF4-FFF2-40B4-BE49-F238E27FC236}">
                <a16:creationId xmlns:a16="http://schemas.microsoft.com/office/drawing/2014/main" id="{083861A2-684D-4184-9CC4-55DCB9589820}"/>
              </a:ext>
            </a:extLst>
          </p:cNvPr>
          <p:cNvPicPr>
            <a:picLocks noChangeAspect="1"/>
          </p:cNvPicPr>
          <p:nvPr/>
        </p:nvPicPr>
        <p:blipFill>
          <a:blip r:embed="rId2"/>
          <a:stretch>
            <a:fillRect/>
          </a:stretch>
        </p:blipFill>
        <p:spPr>
          <a:xfrm>
            <a:off x="448653" y="3201518"/>
            <a:ext cx="5332595" cy="2999585"/>
          </a:xfrm>
          <a:prstGeom prst="rect">
            <a:avLst/>
          </a:prstGeom>
        </p:spPr>
      </p:pic>
      <p:pic>
        <p:nvPicPr>
          <p:cNvPr id="17" name="Picture 16">
            <a:extLst>
              <a:ext uri="{FF2B5EF4-FFF2-40B4-BE49-F238E27FC236}">
                <a16:creationId xmlns:a16="http://schemas.microsoft.com/office/drawing/2014/main" id="{A355618F-BE48-482C-8DFA-9BE4EAC8F5BA}"/>
              </a:ext>
            </a:extLst>
          </p:cNvPr>
          <p:cNvPicPr>
            <a:picLocks noChangeAspect="1"/>
          </p:cNvPicPr>
          <p:nvPr/>
        </p:nvPicPr>
        <p:blipFill rotWithShape="1">
          <a:blip r:embed="rId3"/>
          <a:srcRect b="14397"/>
          <a:stretch/>
        </p:blipFill>
        <p:spPr>
          <a:xfrm>
            <a:off x="7164764" y="1817635"/>
            <a:ext cx="4349605" cy="3293445"/>
          </a:xfrm>
          <a:prstGeom prst="rect">
            <a:avLst/>
          </a:prstGeom>
        </p:spPr>
      </p:pic>
      <p:pic>
        <p:nvPicPr>
          <p:cNvPr id="19" name="Picture 18">
            <a:extLst>
              <a:ext uri="{FF2B5EF4-FFF2-40B4-BE49-F238E27FC236}">
                <a16:creationId xmlns:a16="http://schemas.microsoft.com/office/drawing/2014/main" id="{EA1F126D-E37B-42EB-918E-A8FF21765B50}"/>
              </a:ext>
            </a:extLst>
          </p:cNvPr>
          <p:cNvPicPr>
            <a:picLocks noChangeAspect="1"/>
          </p:cNvPicPr>
          <p:nvPr/>
        </p:nvPicPr>
        <p:blipFill>
          <a:blip r:embed="rId4"/>
          <a:stretch>
            <a:fillRect/>
          </a:stretch>
        </p:blipFill>
        <p:spPr>
          <a:xfrm>
            <a:off x="6118860" y="5638970"/>
            <a:ext cx="5934270" cy="5621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模型调优：密度估计</a:t>
            </a:r>
          </a:p>
        </p:txBody>
      </p:sp>
      <p:sp>
        <p:nvSpPr>
          <p:cNvPr id="10" name="TextBox 9">
            <a:extLst>
              <a:ext uri="{FF2B5EF4-FFF2-40B4-BE49-F238E27FC236}">
                <a16:creationId xmlns:a16="http://schemas.microsoft.com/office/drawing/2014/main" id="{AE98E6DD-9A79-4560-BA6E-5D4713D7F0C9}"/>
              </a:ext>
            </a:extLst>
          </p:cNvPr>
          <p:cNvSpPr txBox="1"/>
          <p:nvPr/>
        </p:nvSpPr>
        <p:spPr>
          <a:xfrm>
            <a:off x="273269" y="1078971"/>
            <a:ext cx="5845591" cy="2031325"/>
          </a:xfrm>
          <a:prstGeom prst="rect">
            <a:avLst/>
          </a:prstGeom>
          <a:noFill/>
        </p:spPr>
        <p:txBody>
          <a:bodyPr wrap="square" rtlCol="0">
            <a:spAutoFit/>
          </a:bodyPr>
          <a:lstStyle/>
          <a:p>
            <a:r>
              <a:rPr lang="zh-CN" altLang="en-US" dirty="0"/>
              <a:t>虽然使用头部检测优化了检测与追踪的效果，但实际上并不能彻底解决目标检测方法在</a:t>
            </a:r>
            <a:r>
              <a:rPr lang="zh-CN" altLang="en-US" dirty="0">
                <a:solidFill>
                  <a:srgbClr val="FF0000"/>
                </a:solidFill>
              </a:rPr>
              <a:t>重叠和小目标检测</a:t>
            </a:r>
            <a:r>
              <a:rPr lang="zh-CN" altLang="en-US" dirty="0"/>
              <a:t>上的问题。</a:t>
            </a:r>
            <a:endParaRPr lang="en-US" altLang="zh-CN" dirty="0"/>
          </a:p>
          <a:p>
            <a:pPr marL="285750" indent="-285750">
              <a:buFont typeface="Arial" panose="020B0604020202020204" pitchFamily="34" charset="0"/>
              <a:buChar char="•"/>
            </a:pPr>
            <a:r>
              <a:rPr lang="zh-CN" altLang="en-US" dirty="0"/>
              <a:t>在面对人流量</a:t>
            </a:r>
            <a:r>
              <a:rPr lang="zh-CN" altLang="en-US" dirty="0">
                <a:solidFill>
                  <a:srgbClr val="FF0000"/>
                </a:solidFill>
              </a:rPr>
              <a:t>密度极高</a:t>
            </a:r>
            <a:r>
              <a:rPr lang="zh-CN" altLang="en-US" dirty="0"/>
              <a:t>的场景中，我们可以选择绘出人流密度热力图（</a:t>
            </a:r>
            <a:r>
              <a:rPr lang="en-US" altLang="zh-CN" dirty="0" err="1"/>
              <a:t>CSRNet</a:t>
            </a:r>
            <a:r>
              <a:rPr lang="en-US" altLang="zh-CN" sz="1100" dirty="0"/>
              <a:t>[1]</a:t>
            </a:r>
            <a:r>
              <a:rPr lang="zh-CN" altLang="en-US" dirty="0"/>
              <a:t>）来估计人流量的方式</a:t>
            </a:r>
            <a:endParaRPr lang="en-US" altLang="zh-CN" dirty="0"/>
          </a:p>
          <a:p>
            <a:pPr marL="285750" indent="-285750">
              <a:buFont typeface="Arial" panose="020B0604020202020204" pitchFamily="34" charset="0"/>
              <a:buChar char="•"/>
            </a:pPr>
            <a:r>
              <a:rPr lang="zh-CN" altLang="en-US" dirty="0"/>
              <a:t>需要注意的是使用热力图方式将使</a:t>
            </a:r>
            <a:r>
              <a:rPr lang="en-US" altLang="zh-CN" dirty="0"/>
              <a:t>pipeline</a:t>
            </a:r>
            <a:r>
              <a:rPr lang="zh-CN" altLang="en-US" dirty="0"/>
              <a:t>中需要检测追踪结果作为输入的功能</a:t>
            </a:r>
            <a:r>
              <a:rPr lang="zh-CN" altLang="en-US" dirty="0">
                <a:solidFill>
                  <a:srgbClr val="FF0000"/>
                </a:solidFill>
              </a:rPr>
              <a:t>难以进行</a:t>
            </a:r>
            <a:r>
              <a:rPr lang="zh-CN" altLang="en-US" dirty="0"/>
              <a:t>。</a:t>
            </a:r>
            <a:endParaRPr lang="en-US" altLang="zh-CN" dirty="0"/>
          </a:p>
        </p:txBody>
      </p:sp>
      <p:sp>
        <p:nvSpPr>
          <p:cNvPr id="12" name="TextBox 11">
            <a:extLst>
              <a:ext uri="{FF2B5EF4-FFF2-40B4-BE49-F238E27FC236}">
                <a16:creationId xmlns:a16="http://schemas.microsoft.com/office/drawing/2014/main" id="{DDD35B79-824B-4404-8C0E-B3360446E5A1}"/>
              </a:ext>
            </a:extLst>
          </p:cNvPr>
          <p:cNvSpPr txBox="1"/>
          <p:nvPr/>
        </p:nvSpPr>
        <p:spPr>
          <a:xfrm>
            <a:off x="665461" y="6468493"/>
            <a:ext cx="5565727" cy="369332"/>
          </a:xfrm>
          <a:prstGeom prst="rect">
            <a:avLst/>
          </a:prstGeom>
          <a:noFill/>
        </p:spPr>
        <p:txBody>
          <a:bodyPr wrap="square">
            <a:spAutoFit/>
          </a:bodyPr>
          <a:lstStyle/>
          <a:p>
            <a:r>
              <a:rPr lang="en-US" dirty="0">
                <a:solidFill>
                  <a:schemeClr val="bg1"/>
                </a:solidFill>
              </a:rPr>
              <a:t>[1]https://arxiv.org/pdf/1802.10062.pdf</a:t>
            </a:r>
          </a:p>
        </p:txBody>
      </p:sp>
      <p:pic>
        <p:nvPicPr>
          <p:cNvPr id="7" name="Picture 6">
            <a:extLst>
              <a:ext uri="{FF2B5EF4-FFF2-40B4-BE49-F238E27FC236}">
                <a16:creationId xmlns:a16="http://schemas.microsoft.com/office/drawing/2014/main" id="{322B63A0-C402-4366-9DCD-E36ED7821C20}"/>
              </a:ext>
            </a:extLst>
          </p:cNvPr>
          <p:cNvPicPr>
            <a:picLocks noChangeAspect="1"/>
          </p:cNvPicPr>
          <p:nvPr/>
        </p:nvPicPr>
        <p:blipFill rotWithShape="1">
          <a:blip r:embed="rId2"/>
          <a:srcRect l="1383" r="1548" b="69945"/>
          <a:stretch/>
        </p:blipFill>
        <p:spPr>
          <a:xfrm>
            <a:off x="665462" y="3068795"/>
            <a:ext cx="5272884" cy="1357819"/>
          </a:xfrm>
          <a:prstGeom prst="rect">
            <a:avLst/>
          </a:prstGeom>
        </p:spPr>
      </p:pic>
      <p:pic>
        <p:nvPicPr>
          <p:cNvPr id="11" name="Picture 10">
            <a:extLst>
              <a:ext uri="{FF2B5EF4-FFF2-40B4-BE49-F238E27FC236}">
                <a16:creationId xmlns:a16="http://schemas.microsoft.com/office/drawing/2014/main" id="{B2201C0D-5DFC-4936-AF52-A0AA51092DCA}"/>
              </a:ext>
            </a:extLst>
          </p:cNvPr>
          <p:cNvPicPr>
            <a:picLocks noChangeAspect="1"/>
          </p:cNvPicPr>
          <p:nvPr/>
        </p:nvPicPr>
        <p:blipFill>
          <a:blip r:embed="rId3"/>
          <a:stretch>
            <a:fillRect/>
          </a:stretch>
        </p:blipFill>
        <p:spPr>
          <a:xfrm>
            <a:off x="6684579" y="834425"/>
            <a:ext cx="4351283" cy="5540296"/>
          </a:xfrm>
          <a:prstGeom prst="rect">
            <a:avLst/>
          </a:prstGeom>
        </p:spPr>
      </p:pic>
      <p:pic>
        <p:nvPicPr>
          <p:cNvPr id="18" name="Picture 17">
            <a:extLst>
              <a:ext uri="{FF2B5EF4-FFF2-40B4-BE49-F238E27FC236}">
                <a16:creationId xmlns:a16="http://schemas.microsoft.com/office/drawing/2014/main" id="{E3C4EEAD-CD7B-41AD-824E-8AE4A84281A5}"/>
              </a:ext>
            </a:extLst>
          </p:cNvPr>
          <p:cNvPicPr>
            <a:picLocks noChangeAspect="1"/>
          </p:cNvPicPr>
          <p:nvPr/>
        </p:nvPicPr>
        <p:blipFill rotWithShape="1">
          <a:blip r:embed="rId4"/>
          <a:srcRect t="4251"/>
          <a:stretch/>
        </p:blipFill>
        <p:spPr>
          <a:xfrm>
            <a:off x="665461" y="4426614"/>
            <a:ext cx="5282715" cy="1854334"/>
          </a:xfrm>
          <a:prstGeom prst="rect">
            <a:avLst/>
          </a:prstGeom>
        </p:spPr>
      </p:pic>
    </p:spTree>
    <p:extLst>
      <p:ext uri="{BB962C8B-B14F-4D97-AF65-F5344CB8AC3E}">
        <p14:creationId xmlns:p14="http://schemas.microsoft.com/office/powerpoint/2010/main" val="23590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模型调优：方案选择</a:t>
            </a:r>
          </a:p>
        </p:txBody>
      </p:sp>
      <p:sp>
        <p:nvSpPr>
          <p:cNvPr id="13" name="文本框 12"/>
          <p:cNvSpPr txBox="1"/>
          <p:nvPr/>
        </p:nvSpPr>
        <p:spPr>
          <a:xfrm>
            <a:off x="391251" y="1046117"/>
            <a:ext cx="5835378" cy="4801314"/>
          </a:xfrm>
          <a:prstGeom prst="rect">
            <a:avLst/>
          </a:prstGeom>
          <a:noFill/>
        </p:spPr>
        <p:txBody>
          <a:bodyPr wrap="square" rtlCol="0" anchor="t">
            <a:spAutoFit/>
          </a:bodyPr>
          <a:lstStyle/>
          <a:p>
            <a:pPr algn="l"/>
            <a:r>
              <a:rPr lang="zh-CN" altLang="en-US" dirty="0">
                <a:sym typeface="+mn-ea"/>
              </a:rPr>
              <a:t>至此，我们已经得到了三种不同的人流量计数方案及各种规格大小的模型以满足不同条件的应用场景。</a:t>
            </a:r>
            <a:endParaRPr lang="en-US" altLang="zh-CN" dirty="0">
              <a:sym typeface="+mn-ea"/>
            </a:endParaRPr>
          </a:p>
          <a:p>
            <a:pPr algn="l"/>
            <a:endParaRPr lang="en-US" altLang="zh-CN" dirty="0">
              <a:sym typeface="+mn-ea"/>
            </a:endParaRPr>
          </a:p>
          <a:p>
            <a:pPr marL="285750" indent="-285750" algn="l">
              <a:buFont typeface="Arial" panose="020B0604020202020204" pitchFamily="34" charset="0"/>
              <a:buChar char="•"/>
            </a:pPr>
            <a:r>
              <a:rPr lang="zh-CN" altLang="en-US" b="1" dirty="0">
                <a:sym typeface="+mn-ea"/>
              </a:rPr>
              <a:t>行人全身检测方案</a:t>
            </a:r>
            <a:endParaRPr lang="en-US" altLang="zh-CN" b="1" dirty="0">
              <a:sym typeface="+mn-ea"/>
            </a:endParaRPr>
          </a:p>
          <a:p>
            <a:pPr marL="742950" lvl="1" indent="-285750">
              <a:buFont typeface="Arial" panose="020B0604020202020204" pitchFamily="34" charset="0"/>
              <a:buChar char="•"/>
            </a:pPr>
            <a:r>
              <a:rPr lang="zh-CN" altLang="en-US" dirty="0">
                <a:sym typeface="+mn-ea"/>
              </a:rPr>
              <a:t>适用于行人遮挡较少的摄像头</a:t>
            </a:r>
            <a:endParaRPr lang="en-US" altLang="zh-CN" dirty="0">
              <a:sym typeface="+mn-ea"/>
            </a:endParaRPr>
          </a:p>
          <a:p>
            <a:pPr marL="742950" lvl="1" indent="-285750">
              <a:buFont typeface="Arial" panose="020B0604020202020204" pitchFamily="34" charset="0"/>
              <a:buChar char="•"/>
            </a:pPr>
            <a:r>
              <a:rPr lang="zh-CN" altLang="en-US" dirty="0">
                <a:sym typeface="+mn-ea"/>
              </a:rPr>
              <a:t>支持</a:t>
            </a:r>
            <a:r>
              <a:rPr lang="zh-CN" altLang="en-US" dirty="0">
                <a:solidFill>
                  <a:srgbClr val="FF0000"/>
                </a:solidFill>
                <a:sym typeface="+mn-ea"/>
              </a:rPr>
              <a:t>全部</a:t>
            </a:r>
            <a:r>
              <a:rPr lang="zh-CN" altLang="en-US" dirty="0">
                <a:sym typeface="+mn-ea"/>
              </a:rPr>
              <a:t>后续任务</a:t>
            </a:r>
            <a:endParaRPr lang="en-US" altLang="zh-CN" dirty="0">
              <a:sym typeface="+mn-ea"/>
            </a:endParaRPr>
          </a:p>
          <a:p>
            <a:pPr marL="742950" lvl="1" indent="-285750">
              <a:buFont typeface="Arial" panose="020B0604020202020204" pitchFamily="34" charset="0"/>
              <a:buChar char="•"/>
            </a:pPr>
            <a:r>
              <a:rPr lang="zh-CN" altLang="en-US" dirty="0">
                <a:sym typeface="+mn-ea"/>
              </a:rPr>
              <a:t>提供</a:t>
            </a:r>
            <a:r>
              <a:rPr lang="en-US" altLang="zh-CN" dirty="0">
                <a:sym typeface="+mn-ea"/>
              </a:rPr>
              <a:t>L/S/</a:t>
            </a:r>
            <a:r>
              <a:rPr lang="zh-CN" altLang="en-US" dirty="0">
                <a:sym typeface="+mn-ea"/>
              </a:rPr>
              <a:t>移动端规格预训练模型</a:t>
            </a:r>
            <a:endParaRPr lang="en-US" altLang="zh-CN" dirty="0">
              <a:sym typeface="+mn-ea"/>
            </a:endParaRPr>
          </a:p>
          <a:p>
            <a:pPr marL="742950" lvl="1" indent="-285750">
              <a:buFont typeface="Arial" panose="020B0604020202020204" pitchFamily="34" charset="0"/>
              <a:buChar char="•"/>
            </a:pPr>
            <a:endParaRPr lang="en-US" altLang="zh-CN" dirty="0">
              <a:sym typeface="+mn-ea"/>
            </a:endParaRPr>
          </a:p>
          <a:p>
            <a:pPr marL="285750" indent="-285750">
              <a:buFont typeface="Arial" panose="020B0604020202020204" pitchFamily="34" charset="0"/>
              <a:buChar char="•"/>
            </a:pPr>
            <a:r>
              <a:rPr lang="zh-CN" altLang="en-US" b="1" dirty="0">
                <a:sym typeface="+mn-ea"/>
              </a:rPr>
              <a:t>行人头部检测方案</a:t>
            </a:r>
            <a:endParaRPr lang="en-US" altLang="zh-CN" b="1" dirty="0">
              <a:sym typeface="+mn-ea"/>
            </a:endParaRPr>
          </a:p>
          <a:p>
            <a:pPr marL="742950" lvl="1" indent="-285750">
              <a:buFont typeface="Arial" panose="020B0604020202020204" pitchFamily="34" charset="0"/>
              <a:buChar char="•"/>
            </a:pPr>
            <a:r>
              <a:rPr lang="zh-CN" altLang="en-US" dirty="0">
                <a:sym typeface="+mn-ea"/>
              </a:rPr>
              <a:t>适用于行人遮挡较多的摄像头</a:t>
            </a:r>
            <a:endParaRPr lang="en-US" altLang="zh-CN" dirty="0">
              <a:sym typeface="+mn-ea"/>
            </a:endParaRPr>
          </a:p>
          <a:p>
            <a:pPr marL="742950" lvl="1" indent="-285750">
              <a:buFont typeface="Arial" panose="020B0604020202020204" pitchFamily="34" charset="0"/>
              <a:buChar char="•"/>
            </a:pPr>
            <a:r>
              <a:rPr lang="zh-CN" altLang="en-US" dirty="0">
                <a:sym typeface="+mn-ea"/>
              </a:rPr>
              <a:t>支持</a:t>
            </a:r>
            <a:r>
              <a:rPr lang="zh-CN" altLang="en-US" dirty="0">
                <a:solidFill>
                  <a:srgbClr val="FF0000"/>
                </a:solidFill>
                <a:sym typeface="+mn-ea"/>
              </a:rPr>
              <a:t>部分</a:t>
            </a:r>
            <a:r>
              <a:rPr lang="zh-CN" altLang="en-US" dirty="0">
                <a:sym typeface="+mn-ea"/>
              </a:rPr>
              <a:t>后续任务</a:t>
            </a:r>
            <a:endParaRPr lang="en-US" altLang="zh-CN" dirty="0">
              <a:sym typeface="+mn-ea"/>
            </a:endParaRPr>
          </a:p>
          <a:p>
            <a:pPr marL="742950" lvl="1" indent="-285750">
              <a:buFont typeface="Arial" panose="020B0604020202020204" pitchFamily="34" charset="0"/>
              <a:buChar char="•"/>
            </a:pPr>
            <a:r>
              <a:rPr lang="zh-CN" altLang="en-US" dirty="0">
                <a:sym typeface="+mn-ea"/>
              </a:rPr>
              <a:t>按需要自行训练模型</a:t>
            </a:r>
            <a:endParaRPr lang="en-US" altLang="zh-CN" dirty="0">
              <a:sym typeface="+mn-ea"/>
            </a:endParaRPr>
          </a:p>
          <a:p>
            <a:pPr marL="742950" lvl="1" indent="-285750">
              <a:buFont typeface="Arial" panose="020B0604020202020204" pitchFamily="34" charset="0"/>
              <a:buChar char="•"/>
            </a:pPr>
            <a:endParaRPr lang="en-US" altLang="zh-CN" dirty="0">
              <a:sym typeface="+mn-ea"/>
            </a:endParaRPr>
          </a:p>
          <a:p>
            <a:pPr marL="285750" indent="-285750">
              <a:buFont typeface="Arial" panose="020B0604020202020204" pitchFamily="34" charset="0"/>
              <a:buChar char="•"/>
            </a:pPr>
            <a:r>
              <a:rPr lang="zh-CN" altLang="en-US" b="1" dirty="0">
                <a:sym typeface="+mn-ea"/>
              </a:rPr>
              <a:t>热力图密度估计方案</a:t>
            </a:r>
            <a:endParaRPr lang="en-US" altLang="zh-CN" b="1" dirty="0">
              <a:sym typeface="+mn-ea"/>
            </a:endParaRPr>
          </a:p>
          <a:p>
            <a:pPr marL="742950" lvl="1" indent="-285750">
              <a:buFont typeface="Arial" panose="020B0604020202020204" pitchFamily="34" charset="0"/>
              <a:buChar char="•"/>
            </a:pPr>
            <a:r>
              <a:rPr lang="zh-CN" altLang="en-US" dirty="0">
                <a:sym typeface="+mn-ea"/>
              </a:rPr>
              <a:t>适用于各种人流密度的摄像头</a:t>
            </a:r>
            <a:endParaRPr lang="en-US" altLang="zh-CN" dirty="0">
              <a:sym typeface="+mn-ea"/>
            </a:endParaRPr>
          </a:p>
          <a:p>
            <a:pPr marL="742950" lvl="1" indent="-285750">
              <a:buFont typeface="Arial" panose="020B0604020202020204" pitchFamily="34" charset="0"/>
              <a:buChar char="•"/>
            </a:pPr>
            <a:r>
              <a:rPr lang="zh-CN" altLang="en-US" dirty="0">
                <a:sym typeface="+mn-ea"/>
              </a:rPr>
              <a:t>仅支持打架识别（且在多人环境下表现欠佳）</a:t>
            </a:r>
            <a:endParaRPr lang="en-US" altLang="zh-CN" dirty="0">
              <a:sym typeface="+mn-ea"/>
            </a:endParaRPr>
          </a:p>
          <a:p>
            <a:pPr marL="742950" lvl="1" indent="-285750">
              <a:buFont typeface="Arial" panose="020B0604020202020204" pitchFamily="34" charset="0"/>
              <a:buChar char="•"/>
            </a:pPr>
            <a:r>
              <a:rPr lang="zh-CN" altLang="en-US" dirty="0">
                <a:sym typeface="+mn-ea"/>
              </a:rPr>
              <a:t>提供单一模型</a:t>
            </a:r>
            <a:endParaRPr lang="en-US" altLang="zh-CN" dirty="0">
              <a:sym typeface="+mn-ea"/>
            </a:endParaRPr>
          </a:p>
        </p:txBody>
      </p:sp>
      <p:cxnSp>
        <p:nvCxnSpPr>
          <p:cNvPr id="7" name="直接箭头连接符 6">
            <a:extLst>
              <a:ext uri="{FF2B5EF4-FFF2-40B4-BE49-F238E27FC236}">
                <a16:creationId xmlns:a16="http://schemas.microsoft.com/office/drawing/2014/main" id="{A90372C9-2BDF-96B7-4937-B592BF23D8A5}"/>
              </a:ext>
            </a:extLst>
          </p:cNvPr>
          <p:cNvCxnSpPr/>
          <p:nvPr/>
        </p:nvCxnSpPr>
        <p:spPr>
          <a:xfrm flipV="1">
            <a:off x="7075714" y="1191985"/>
            <a:ext cx="0" cy="4474029"/>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8" name="直接箭头连接符 7">
            <a:extLst>
              <a:ext uri="{FF2B5EF4-FFF2-40B4-BE49-F238E27FC236}">
                <a16:creationId xmlns:a16="http://schemas.microsoft.com/office/drawing/2014/main" id="{6EDE033C-5F43-2E52-43A4-31923A4839BE}"/>
              </a:ext>
            </a:extLst>
          </p:cNvPr>
          <p:cNvCxnSpPr>
            <a:cxnSpLocks/>
          </p:cNvCxnSpPr>
          <p:nvPr/>
        </p:nvCxnSpPr>
        <p:spPr>
          <a:xfrm>
            <a:off x="7075714" y="5638800"/>
            <a:ext cx="472503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E1A0CC6-FDAD-B209-9FEA-B8A3E6FB06E3}"/>
              </a:ext>
            </a:extLst>
          </p:cNvPr>
          <p:cNvSpPr txBox="1"/>
          <p:nvPr/>
        </p:nvSpPr>
        <p:spPr>
          <a:xfrm>
            <a:off x="6477002" y="2917371"/>
            <a:ext cx="461665" cy="1268067"/>
          </a:xfrm>
          <a:prstGeom prst="rect">
            <a:avLst/>
          </a:prstGeom>
          <a:noFill/>
        </p:spPr>
        <p:txBody>
          <a:bodyPr vert="eaVert" wrap="square" rtlCol="0" anchor="ctr">
            <a:spAutoFit/>
          </a:bodyPr>
          <a:lstStyle/>
          <a:p>
            <a:r>
              <a:rPr lang="zh-CN" altLang="en-US" b="1" dirty="0">
                <a:solidFill>
                  <a:schemeClr val="accent1"/>
                </a:solidFill>
              </a:rPr>
              <a:t>人流密度</a:t>
            </a:r>
          </a:p>
        </p:txBody>
      </p:sp>
      <p:sp>
        <p:nvSpPr>
          <p:cNvPr id="16" name="文本框 15">
            <a:extLst>
              <a:ext uri="{FF2B5EF4-FFF2-40B4-BE49-F238E27FC236}">
                <a16:creationId xmlns:a16="http://schemas.microsoft.com/office/drawing/2014/main" id="{ED76E13D-B55C-79BC-B8F2-22DF9955DE3E}"/>
              </a:ext>
            </a:extLst>
          </p:cNvPr>
          <p:cNvSpPr txBox="1"/>
          <p:nvPr/>
        </p:nvSpPr>
        <p:spPr>
          <a:xfrm>
            <a:off x="8843667" y="5769429"/>
            <a:ext cx="1367131" cy="369332"/>
          </a:xfrm>
          <a:prstGeom prst="rect">
            <a:avLst/>
          </a:prstGeom>
          <a:noFill/>
        </p:spPr>
        <p:txBody>
          <a:bodyPr wrap="square" rtlCol="0">
            <a:spAutoFit/>
          </a:bodyPr>
          <a:lstStyle/>
          <a:p>
            <a:r>
              <a:rPr lang="zh-CN" altLang="en-US" b="1" dirty="0">
                <a:solidFill>
                  <a:schemeClr val="accent1"/>
                </a:solidFill>
              </a:rPr>
              <a:t>识别功能</a:t>
            </a:r>
          </a:p>
        </p:txBody>
      </p:sp>
      <p:pic>
        <p:nvPicPr>
          <p:cNvPr id="18" name="Picture 19" descr="A picture containing indoor&#10;&#10;Description automatically generated">
            <a:extLst>
              <a:ext uri="{FF2B5EF4-FFF2-40B4-BE49-F238E27FC236}">
                <a16:creationId xmlns:a16="http://schemas.microsoft.com/office/drawing/2014/main" id="{B94A1B62-D269-2984-A3E3-693A2F3C8851}"/>
              </a:ext>
            </a:extLst>
          </p:cNvPr>
          <p:cNvPicPr>
            <a:picLocks noChangeAspect="1"/>
          </p:cNvPicPr>
          <p:nvPr/>
        </p:nvPicPr>
        <p:blipFill>
          <a:blip r:embed="rId2"/>
          <a:stretch>
            <a:fillRect/>
          </a:stretch>
        </p:blipFill>
        <p:spPr>
          <a:xfrm>
            <a:off x="10347737" y="4358734"/>
            <a:ext cx="1594526" cy="896921"/>
          </a:xfrm>
          <a:prstGeom prst="rect">
            <a:avLst/>
          </a:prstGeom>
        </p:spPr>
      </p:pic>
      <p:pic>
        <p:nvPicPr>
          <p:cNvPr id="20" name="图片 19">
            <a:extLst>
              <a:ext uri="{FF2B5EF4-FFF2-40B4-BE49-F238E27FC236}">
                <a16:creationId xmlns:a16="http://schemas.microsoft.com/office/drawing/2014/main" id="{6FD41C70-A8B3-6E5B-9797-B082C3827128}"/>
              </a:ext>
            </a:extLst>
          </p:cNvPr>
          <p:cNvPicPr>
            <a:picLocks noChangeAspect="1"/>
          </p:cNvPicPr>
          <p:nvPr/>
        </p:nvPicPr>
        <p:blipFill>
          <a:blip r:embed="rId3"/>
          <a:stretch>
            <a:fillRect/>
          </a:stretch>
        </p:blipFill>
        <p:spPr>
          <a:xfrm>
            <a:off x="7282543" y="1219198"/>
            <a:ext cx="1725900" cy="1153887"/>
          </a:xfrm>
          <a:prstGeom prst="rect">
            <a:avLst/>
          </a:prstGeom>
        </p:spPr>
      </p:pic>
      <p:pic>
        <p:nvPicPr>
          <p:cNvPr id="22" name="Picture 12" descr="A picture containing indoor, floor, several&#10;&#10;Description automatically generated">
            <a:extLst>
              <a:ext uri="{FF2B5EF4-FFF2-40B4-BE49-F238E27FC236}">
                <a16:creationId xmlns:a16="http://schemas.microsoft.com/office/drawing/2014/main" id="{5BFD348D-455A-C0AE-6DDD-EE4080665EC8}"/>
              </a:ext>
            </a:extLst>
          </p:cNvPr>
          <p:cNvPicPr>
            <a:picLocks noChangeAspect="1"/>
          </p:cNvPicPr>
          <p:nvPr/>
        </p:nvPicPr>
        <p:blipFill>
          <a:blip r:embed="rId4"/>
          <a:stretch>
            <a:fillRect/>
          </a:stretch>
        </p:blipFill>
        <p:spPr>
          <a:xfrm>
            <a:off x="8686834" y="2942669"/>
            <a:ext cx="1680796" cy="945448"/>
          </a:xfrm>
          <a:prstGeom prst="rect">
            <a:avLst/>
          </a:prstGeom>
        </p:spPr>
      </p:pic>
      <p:sp>
        <p:nvSpPr>
          <p:cNvPr id="23" name="文本框 22">
            <a:extLst>
              <a:ext uri="{FF2B5EF4-FFF2-40B4-BE49-F238E27FC236}">
                <a16:creationId xmlns:a16="http://schemas.microsoft.com/office/drawing/2014/main" id="{1101AA88-3205-14B5-5B73-6B485ACCE0E5}"/>
              </a:ext>
            </a:extLst>
          </p:cNvPr>
          <p:cNvSpPr txBox="1"/>
          <p:nvPr/>
        </p:nvSpPr>
        <p:spPr>
          <a:xfrm>
            <a:off x="7282543" y="2365213"/>
            <a:ext cx="1725899" cy="276999"/>
          </a:xfrm>
          <a:prstGeom prst="rect">
            <a:avLst/>
          </a:prstGeom>
          <a:noFill/>
        </p:spPr>
        <p:txBody>
          <a:bodyPr wrap="square" rtlCol="0">
            <a:spAutoFit/>
          </a:bodyPr>
          <a:lstStyle/>
          <a:p>
            <a:pPr algn="ctr"/>
            <a:r>
              <a:rPr lang="zh-CN" altLang="en-US" sz="1200" dirty="0">
                <a:solidFill>
                  <a:schemeClr val="accent1"/>
                </a:solidFill>
              </a:rPr>
              <a:t>热力图密度估计</a:t>
            </a:r>
          </a:p>
        </p:txBody>
      </p:sp>
      <p:sp>
        <p:nvSpPr>
          <p:cNvPr id="24" name="文本框 23">
            <a:extLst>
              <a:ext uri="{FF2B5EF4-FFF2-40B4-BE49-F238E27FC236}">
                <a16:creationId xmlns:a16="http://schemas.microsoft.com/office/drawing/2014/main" id="{1B280345-C37A-6DE9-B1A2-D97BF55CE332}"/>
              </a:ext>
            </a:extLst>
          </p:cNvPr>
          <p:cNvSpPr txBox="1"/>
          <p:nvPr/>
        </p:nvSpPr>
        <p:spPr>
          <a:xfrm>
            <a:off x="8686834" y="3938790"/>
            <a:ext cx="1725899" cy="276999"/>
          </a:xfrm>
          <a:prstGeom prst="rect">
            <a:avLst/>
          </a:prstGeom>
          <a:noFill/>
        </p:spPr>
        <p:txBody>
          <a:bodyPr wrap="square" rtlCol="0">
            <a:spAutoFit/>
          </a:bodyPr>
          <a:lstStyle/>
          <a:p>
            <a:pPr algn="ctr"/>
            <a:r>
              <a:rPr lang="zh-CN" altLang="en-US" sz="1200" dirty="0">
                <a:solidFill>
                  <a:schemeClr val="accent1"/>
                </a:solidFill>
              </a:rPr>
              <a:t>行人头部检测</a:t>
            </a:r>
          </a:p>
        </p:txBody>
      </p:sp>
      <p:sp>
        <p:nvSpPr>
          <p:cNvPr id="25" name="文本框 24">
            <a:extLst>
              <a:ext uri="{FF2B5EF4-FFF2-40B4-BE49-F238E27FC236}">
                <a16:creationId xmlns:a16="http://schemas.microsoft.com/office/drawing/2014/main" id="{0C53EEA3-42FD-1F83-D37A-8197EC825C77}"/>
              </a:ext>
            </a:extLst>
          </p:cNvPr>
          <p:cNvSpPr txBox="1"/>
          <p:nvPr/>
        </p:nvSpPr>
        <p:spPr>
          <a:xfrm>
            <a:off x="10282050" y="5288617"/>
            <a:ext cx="1725899" cy="276999"/>
          </a:xfrm>
          <a:prstGeom prst="rect">
            <a:avLst/>
          </a:prstGeom>
          <a:noFill/>
        </p:spPr>
        <p:txBody>
          <a:bodyPr wrap="square" rtlCol="0">
            <a:spAutoFit/>
          </a:bodyPr>
          <a:lstStyle/>
          <a:p>
            <a:pPr algn="ctr"/>
            <a:r>
              <a:rPr lang="zh-CN" altLang="en-US" sz="1200" dirty="0">
                <a:solidFill>
                  <a:schemeClr val="accent1"/>
                </a:solidFill>
              </a:rPr>
              <a:t>行人全身检测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功能插拔与模型替换</a:t>
            </a:r>
          </a:p>
        </p:txBody>
      </p:sp>
      <p:sp>
        <p:nvSpPr>
          <p:cNvPr id="13" name="文本框 12"/>
          <p:cNvSpPr txBox="1"/>
          <p:nvPr/>
        </p:nvSpPr>
        <p:spPr>
          <a:xfrm>
            <a:off x="391251" y="1046117"/>
            <a:ext cx="5835378" cy="3416320"/>
          </a:xfrm>
          <a:prstGeom prst="rect">
            <a:avLst/>
          </a:prstGeom>
          <a:noFill/>
        </p:spPr>
        <p:txBody>
          <a:bodyPr wrap="square" rtlCol="0" anchor="t">
            <a:spAutoFit/>
          </a:bodyPr>
          <a:lstStyle/>
          <a:p>
            <a:pPr algn="l"/>
            <a:r>
              <a:rPr lang="en-US" altLang="zh-CN" dirty="0">
                <a:sym typeface="+mn-ea"/>
              </a:rPr>
              <a:t>Pipeline</a:t>
            </a:r>
            <a:r>
              <a:rPr lang="zh-CN" altLang="en-US" dirty="0">
                <a:sym typeface="+mn-ea"/>
              </a:rPr>
              <a:t>对于功能插拔与模型替换十分友好，在统一的配置文件中可以方便的修改模型路径与功能开关，方便实现上文提到的各种优化方案。</a:t>
            </a:r>
            <a:endParaRPr lang="en-US" altLang="zh-CN" dirty="0">
              <a:sym typeface="+mn-ea"/>
            </a:endParaRPr>
          </a:p>
          <a:p>
            <a:pPr algn="l"/>
            <a:endParaRPr lang="en-US" altLang="zh-CN" dirty="0">
              <a:sym typeface="+mn-ea"/>
            </a:endParaRPr>
          </a:p>
          <a:p>
            <a:pPr marL="285750" indent="-285750" algn="l">
              <a:buFont typeface="Arial" panose="020B0604020202020204" pitchFamily="34" charset="0"/>
              <a:buChar char="•"/>
            </a:pPr>
            <a:r>
              <a:rPr lang="zh-CN" altLang="en-US" b="1" dirty="0">
                <a:sym typeface="+mn-ea"/>
              </a:rPr>
              <a:t>配置文件</a:t>
            </a:r>
            <a:r>
              <a:rPr lang="en-US" altLang="zh-CN" b="1" dirty="0" err="1">
                <a:sym typeface="+mn-ea"/>
              </a:rPr>
              <a:t>infer_cfg_pphuman.yml</a:t>
            </a:r>
            <a:endParaRPr lang="en-US" altLang="zh-CN" b="1" dirty="0">
              <a:sym typeface="+mn-ea"/>
            </a:endParaRPr>
          </a:p>
          <a:p>
            <a:pPr marL="742950" lvl="1" indent="-285750">
              <a:buFont typeface="Arial" panose="020B0604020202020204" pitchFamily="34" charset="0"/>
              <a:buChar char="•"/>
            </a:pPr>
            <a:r>
              <a:rPr lang="zh-CN" altLang="en-US" dirty="0">
                <a:sym typeface="+mn-ea"/>
              </a:rPr>
              <a:t>可修改各功能模组模型路径</a:t>
            </a:r>
            <a:r>
              <a:rPr lang="en-US" altLang="zh-CN" dirty="0" err="1">
                <a:sym typeface="+mn-ea"/>
              </a:rPr>
              <a:t>model_dir</a:t>
            </a:r>
            <a:endParaRPr lang="en-US" altLang="zh-CN" dirty="0">
              <a:sym typeface="+mn-ea"/>
            </a:endParaRPr>
          </a:p>
          <a:p>
            <a:pPr marL="742950" lvl="1" indent="-285750">
              <a:buFont typeface="Arial" panose="020B0604020202020204" pitchFamily="34" charset="0"/>
              <a:buChar char="•"/>
            </a:pPr>
            <a:r>
              <a:rPr lang="zh-CN" altLang="en-US" dirty="0">
                <a:sym typeface="+mn-ea"/>
              </a:rPr>
              <a:t>可修改各功能模组模型开关</a:t>
            </a:r>
            <a:r>
              <a:rPr lang="en-US" altLang="zh-CN" dirty="0">
                <a:sym typeface="+mn-ea"/>
              </a:rPr>
              <a:t>enable</a:t>
            </a:r>
          </a:p>
          <a:p>
            <a:pPr marL="742950" lvl="1" indent="-285750">
              <a:buFont typeface="Arial" panose="020B0604020202020204" pitchFamily="34" charset="0"/>
              <a:buChar char="•"/>
            </a:pPr>
            <a:endParaRPr lang="en-US" altLang="zh-CN" dirty="0">
              <a:sym typeface="+mn-ea"/>
            </a:endParaRPr>
          </a:p>
          <a:p>
            <a:pPr marL="285750" indent="-285750">
              <a:buFont typeface="Arial" panose="020B0604020202020204" pitchFamily="34" charset="0"/>
              <a:buChar char="•"/>
            </a:pPr>
            <a:r>
              <a:rPr lang="zh-CN" altLang="en-US" b="1" dirty="0">
                <a:sym typeface="+mn-ea"/>
              </a:rPr>
              <a:t>跟踪参数文件</a:t>
            </a:r>
            <a:r>
              <a:rPr lang="en-US" altLang="zh-CN" b="1" dirty="0" err="1">
                <a:sym typeface="+mn-ea"/>
              </a:rPr>
              <a:t>tracker_config.yml</a:t>
            </a:r>
            <a:endParaRPr lang="en-US" altLang="zh-CN" b="1" dirty="0">
              <a:sym typeface="+mn-ea"/>
            </a:endParaRPr>
          </a:p>
          <a:p>
            <a:pPr marL="742950" lvl="1" indent="-285750">
              <a:buFont typeface="Arial" panose="020B0604020202020204" pitchFamily="34" charset="0"/>
              <a:buChar char="•"/>
            </a:pPr>
            <a:r>
              <a:rPr lang="zh-CN" altLang="en-US" dirty="0">
                <a:sym typeface="+mn-ea"/>
              </a:rPr>
              <a:t>配置跟踪器各参数</a:t>
            </a:r>
            <a:endParaRPr lang="en-US" altLang="zh-CN" dirty="0">
              <a:sym typeface="+mn-ea"/>
            </a:endParaRPr>
          </a:p>
          <a:p>
            <a:pPr marL="742950" lvl="1" indent="-285750">
              <a:buFont typeface="Arial" panose="020B0604020202020204" pitchFamily="34" charset="0"/>
              <a:buChar char="•"/>
            </a:pPr>
            <a:r>
              <a:rPr lang="zh-CN" altLang="en-US" dirty="0">
                <a:sym typeface="+mn-ea"/>
              </a:rPr>
              <a:t>可选择</a:t>
            </a:r>
            <a:r>
              <a:rPr lang="en-US" altLang="zh-CN" dirty="0" err="1">
                <a:sym typeface="+mn-ea"/>
              </a:rPr>
              <a:t>BYTETracker</a:t>
            </a:r>
            <a:r>
              <a:rPr lang="zh-CN" altLang="en-US" dirty="0">
                <a:sym typeface="+mn-ea"/>
              </a:rPr>
              <a:t>或</a:t>
            </a:r>
            <a:r>
              <a:rPr lang="en-US" altLang="zh-CN" dirty="0" err="1">
                <a:sym typeface="+mn-ea"/>
              </a:rPr>
              <a:t>OCSORTTracker</a:t>
            </a:r>
            <a:endParaRPr lang="en-US" altLang="zh-CN" dirty="0">
              <a:sym typeface="+mn-ea"/>
            </a:endParaRPr>
          </a:p>
          <a:p>
            <a:pPr marL="742950" lvl="1" indent="-285750">
              <a:buFont typeface="Arial" panose="020B0604020202020204" pitchFamily="34" charset="0"/>
              <a:buChar char="•"/>
            </a:pPr>
            <a:endParaRPr lang="en-US" altLang="zh-CN" dirty="0">
              <a:sym typeface="+mn-ea"/>
            </a:endParaRPr>
          </a:p>
        </p:txBody>
      </p:sp>
      <p:pic>
        <p:nvPicPr>
          <p:cNvPr id="4" name="Picture 3">
            <a:extLst>
              <a:ext uri="{FF2B5EF4-FFF2-40B4-BE49-F238E27FC236}">
                <a16:creationId xmlns:a16="http://schemas.microsoft.com/office/drawing/2014/main" id="{908E4CD7-F0CE-4D79-B8E7-72616003A485}"/>
              </a:ext>
            </a:extLst>
          </p:cNvPr>
          <p:cNvPicPr>
            <a:picLocks noChangeAspect="1"/>
          </p:cNvPicPr>
          <p:nvPr/>
        </p:nvPicPr>
        <p:blipFill>
          <a:blip r:embed="rId2"/>
          <a:stretch>
            <a:fillRect/>
          </a:stretch>
        </p:blipFill>
        <p:spPr>
          <a:xfrm>
            <a:off x="7567447" y="1477474"/>
            <a:ext cx="3384331" cy="4334409"/>
          </a:xfrm>
          <a:prstGeom prst="rect">
            <a:avLst/>
          </a:prstGeom>
        </p:spPr>
      </p:pic>
      <p:sp>
        <p:nvSpPr>
          <p:cNvPr id="5" name="TextBox 4">
            <a:extLst>
              <a:ext uri="{FF2B5EF4-FFF2-40B4-BE49-F238E27FC236}">
                <a16:creationId xmlns:a16="http://schemas.microsoft.com/office/drawing/2014/main" id="{91A69416-4F84-4D1A-AD8F-E95E594C0A0A}"/>
              </a:ext>
            </a:extLst>
          </p:cNvPr>
          <p:cNvSpPr txBox="1"/>
          <p:nvPr/>
        </p:nvSpPr>
        <p:spPr>
          <a:xfrm>
            <a:off x="7436068" y="1046117"/>
            <a:ext cx="3647088"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sym typeface="+mn-ea"/>
              </a:rPr>
              <a:t>infer_cfg_pphuman.yml</a:t>
            </a:r>
            <a:endParaRPr lang="en-US" altLang="zh-CN" dirty="0">
              <a:sym typeface="+mn-ea"/>
            </a:endParaRPr>
          </a:p>
          <a:p>
            <a:endParaRPr lang="en-US" dirty="0"/>
          </a:p>
        </p:txBody>
      </p:sp>
      <p:pic>
        <p:nvPicPr>
          <p:cNvPr id="10" name="Picture 9" descr="Graphical user interface, text, application, email&#10;&#10;Description automatically generated">
            <a:extLst>
              <a:ext uri="{FF2B5EF4-FFF2-40B4-BE49-F238E27FC236}">
                <a16:creationId xmlns:a16="http://schemas.microsoft.com/office/drawing/2014/main" id="{46D23609-EF02-4B38-A08C-07ED6E65D5DE}"/>
              </a:ext>
            </a:extLst>
          </p:cNvPr>
          <p:cNvPicPr>
            <a:picLocks noChangeAspect="1"/>
          </p:cNvPicPr>
          <p:nvPr/>
        </p:nvPicPr>
        <p:blipFill>
          <a:blip r:embed="rId3"/>
          <a:stretch>
            <a:fillRect/>
          </a:stretch>
        </p:blipFill>
        <p:spPr>
          <a:xfrm>
            <a:off x="1282821" y="4170031"/>
            <a:ext cx="4052237" cy="1910341"/>
          </a:xfrm>
          <a:prstGeom prst="rect">
            <a:avLst/>
          </a:prstGeom>
        </p:spPr>
      </p:pic>
      <p:sp>
        <p:nvSpPr>
          <p:cNvPr id="11" name="TextBox 10">
            <a:extLst>
              <a:ext uri="{FF2B5EF4-FFF2-40B4-BE49-F238E27FC236}">
                <a16:creationId xmlns:a16="http://schemas.microsoft.com/office/drawing/2014/main" id="{06E123F4-5696-4124-858D-8914A07E9CEB}"/>
              </a:ext>
            </a:extLst>
          </p:cNvPr>
          <p:cNvSpPr txBox="1"/>
          <p:nvPr/>
        </p:nvSpPr>
        <p:spPr>
          <a:xfrm>
            <a:off x="1788579" y="5933413"/>
            <a:ext cx="3337534"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sym typeface="+mn-ea"/>
              </a:rPr>
              <a:t>tracker_config.yml</a:t>
            </a:r>
            <a:endParaRPr lang="en-US" altLang="zh-CN" dirty="0">
              <a:sym typeface="+mn-ea"/>
            </a:endParaRPr>
          </a:p>
          <a:p>
            <a:endParaRPr lang="en-US" dirty="0"/>
          </a:p>
        </p:txBody>
      </p:sp>
    </p:spTree>
    <p:extLst>
      <p:ext uri="{BB962C8B-B14F-4D97-AF65-F5344CB8AC3E}">
        <p14:creationId xmlns:p14="http://schemas.microsoft.com/office/powerpoint/2010/main" val="231063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descr="矩形&#10;&#10;中度可信度描述已自动生成"/>
          <p:cNvPicPr>
            <a:picLocks noChangeAspect="1"/>
          </p:cNvPicPr>
          <p:nvPr/>
        </p:nvPicPr>
        <p:blipFill>
          <a:blip r:embed="rId3"/>
          <a:stretch>
            <a:fillRect/>
          </a:stretch>
        </p:blipFill>
        <p:spPr>
          <a:xfrm>
            <a:off x="0" y="0"/>
            <a:ext cx="5951397" cy="3353279"/>
          </a:xfrm>
          <a:prstGeom prst="rect">
            <a:avLst/>
          </a:prstGeom>
        </p:spPr>
      </p:pic>
      <p:pic>
        <p:nvPicPr>
          <p:cNvPr id="61" name="图片 60" descr="背景图案&#10;&#10;中度可信度描述已自动生成"/>
          <p:cNvPicPr>
            <a:picLocks noChangeAspect="1"/>
          </p:cNvPicPr>
          <p:nvPr/>
        </p:nvPicPr>
        <p:blipFill>
          <a:blip r:embed="rId4">
            <a:alphaModFix amt="5000"/>
          </a:blip>
          <a:stretch>
            <a:fillRect/>
          </a:stretch>
        </p:blipFill>
        <p:spPr>
          <a:xfrm>
            <a:off x="6861898" y="3270854"/>
            <a:ext cx="5330102" cy="3587160"/>
          </a:xfrm>
          <a:prstGeom prst="rect">
            <a:avLst/>
          </a:prstGeom>
        </p:spPr>
      </p:pic>
      <p:grpSp>
        <p:nvGrpSpPr>
          <p:cNvPr id="77" name="组合 76"/>
          <p:cNvGrpSpPr/>
          <p:nvPr/>
        </p:nvGrpSpPr>
        <p:grpSpPr>
          <a:xfrm>
            <a:off x="2479756" y="1902629"/>
            <a:ext cx="1298401" cy="2134754"/>
            <a:chOff x="2583106" y="1902629"/>
            <a:chExt cx="1298401" cy="2134754"/>
          </a:xfrm>
        </p:grpSpPr>
        <p:sp>
          <p:nvSpPr>
            <p:cNvPr id="16" name="Title 1"/>
            <p:cNvSpPr txBox="1"/>
            <p:nvPr/>
          </p:nvSpPr>
          <p:spPr>
            <a:xfrm>
              <a:off x="3223155" y="1902629"/>
              <a:ext cx="658352" cy="21347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b="1" dirty="0">
                  <a:solidFill>
                    <a:srgbClr val="0300F9"/>
                  </a:solidFill>
                  <a:latin typeface="Microsoft YaHei" panose="020B0503020204020204" pitchFamily="34" charset="-122"/>
                  <a:ea typeface="Microsoft YaHei" panose="020B0503020204020204" pitchFamily="34" charset="-122"/>
                </a:rPr>
                <a:t>目</a:t>
              </a:r>
              <a:endParaRPr lang="en-US" altLang="zh-CN" b="1" dirty="0">
                <a:solidFill>
                  <a:srgbClr val="0300F9"/>
                </a:solidFill>
                <a:latin typeface="Microsoft YaHei" panose="020B0503020204020204" pitchFamily="34" charset="-122"/>
                <a:ea typeface="Microsoft YaHei" panose="020B0503020204020204" pitchFamily="34" charset="-122"/>
              </a:endParaRPr>
            </a:p>
            <a:p>
              <a:pPr>
                <a:lnSpc>
                  <a:spcPct val="150000"/>
                </a:lnSpc>
              </a:pPr>
              <a:r>
                <a:rPr lang="zh-CN" altLang="en-US" b="1" dirty="0">
                  <a:solidFill>
                    <a:srgbClr val="0300F9"/>
                  </a:solidFill>
                  <a:latin typeface="Microsoft YaHei" panose="020B0503020204020204" pitchFamily="34" charset="-122"/>
                  <a:ea typeface="Microsoft YaHei" panose="020B0503020204020204" pitchFamily="34" charset="-122"/>
                </a:rPr>
                <a:t>录</a:t>
              </a:r>
              <a:endParaRPr lang="en-US" altLang="zh-CN" b="1" dirty="0">
                <a:solidFill>
                  <a:srgbClr val="0300F9"/>
                </a:solidFill>
                <a:latin typeface="Microsoft YaHei" panose="020B0503020204020204" pitchFamily="34" charset="-122"/>
                <a:ea typeface="Microsoft YaHei" panose="020B0503020204020204" pitchFamily="34" charset="-122"/>
              </a:endParaRPr>
            </a:p>
          </p:txBody>
        </p:sp>
        <p:sp>
          <p:nvSpPr>
            <p:cNvPr id="17" name="Title 1"/>
            <p:cNvSpPr txBox="1"/>
            <p:nvPr/>
          </p:nvSpPr>
          <p:spPr>
            <a:xfrm rot="5400000">
              <a:off x="2103227" y="2628796"/>
              <a:ext cx="1780027"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400" b="1" dirty="0">
                  <a:ln w="6350" cmpd="thickThin">
                    <a:solidFill>
                      <a:srgbClr val="0300F9">
                        <a:alpha val="49000"/>
                      </a:srgbClr>
                    </a:solidFill>
                  </a:ln>
                  <a:noFill/>
                  <a:latin typeface="Microsoft YaHei" panose="020B0503020204020204" pitchFamily="34" charset="-122"/>
                  <a:ea typeface="Microsoft YaHei" panose="020B0503020204020204" pitchFamily="34" charset="-122"/>
                </a:rPr>
                <a:t>CONTENT</a:t>
              </a:r>
            </a:p>
          </p:txBody>
        </p:sp>
      </p:grpSp>
      <p:grpSp>
        <p:nvGrpSpPr>
          <p:cNvPr id="44" name="组合 43"/>
          <p:cNvGrpSpPr/>
          <p:nvPr/>
        </p:nvGrpSpPr>
        <p:grpSpPr>
          <a:xfrm>
            <a:off x="10545506" y="5948338"/>
            <a:ext cx="1191178" cy="360000"/>
            <a:chOff x="3774119" y="2755900"/>
            <a:chExt cx="1191178" cy="360000"/>
          </a:xfrm>
        </p:grpSpPr>
        <p:pic>
          <p:nvPicPr>
            <p:cNvPr id="39" name="图片 38" descr="图标&#10;&#10;描述已自动生成"/>
            <p:cNvPicPr>
              <a:picLocks noChangeAspect="1"/>
            </p:cNvPicPr>
            <p:nvPr/>
          </p:nvPicPr>
          <p:blipFill>
            <a:blip r:embed="rId5"/>
            <a:stretch>
              <a:fillRect/>
            </a:stretch>
          </p:blipFill>
          <p:spPr>
            <a:xfrm flipH="1">
              <a:off x="4189708" y="2755900"/>
              <a:ext cx="360000" cy="360000"/>
            </a:xfrm>
            <a:prstGeom prst="rect">
              <a:avLst/>
            </a:prstGeom>
          </p:spPr>
        </p:pic>
        <p:pic>
          <p:nvPicPr>
            <p:cNvPr id="41" name="图片 40" descr="图标&#10;&#10;描述已自动生成"/>
            <p:cNvPicPr>
              <a:picLocks noChangeAspect="1"/>
            </p:cNvPicPr>
            <p:nvPr/>
          </p:nvPicPr>
          <p:blipFill>
            <a:blip r:embed="rId6"/>
            <a:stretch>
              <a:fillRect/>
            </a:stretch>
          </p:blipFill>
          <p:spPr>
            <a:xfrm flipH="1">
              <a:off x="4605297" y="2755900"/>
              <a:ext cx="360000" cy="360000"/>
            </a:xfrm>
            <a:prstGeom prst="rect">
              <a:avLst/>
            </a:prstGeom>
          </p:spPr>
        </p:pic>
        <p:pic>
          <p:nvPicPr>
            <p:cNvPr id="43" name="图片 42" descr="图标&#10;&#10;描述已自动生成"/>
            <p:cNvPicPr>
              <a:picLocks noChangeAspect="1"/>
            </p:cNvPicPr>
            <p:nvPr/>
          </p:nvPicPr>
          <p:blipFill>
            <a:blip r:embed="rId7"/>
            <a:stretch>
              <a:fillRect/>
            </a:stretch>
          </p:blipFill>
          <p:spPr>
            <a:xfrm flipH="1">
              <a:off x="3774119" y="2755900"/>
              <a:ext cx="360000" cy="360000"/>
            </a:xfrm>
            <a:prstGeom prst="rect">
              <a:avLst/>
            </a:prstGeom>
          </p:spPr>
        </p:pic>
      </p:grpSp>
      <p:sp>
        <p:nvSpPr>
          <p:cNvPr id="47" name="椭圆 46"/>
          <p:cNvSpPr/>
          <p:nvPr/>
        </p:nvSpPr>
        <p:spPr>
          <a:xfrm>
            <a:off x="4566864" y="1716778"/>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4678916" y="1857911"/>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01</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49" name="Title 1"/>
          <p:cNvSpPr txBox="1"/>
          <p:nvPr/>
        </p:nvSpPr>
        <p:spPr>
          <a:xfrm>
            <a:off x="5360374" y="1687641"/>
            <a:ext cx="5600721"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dirty="0">
                <a:solidFill>
                  <a:srgbClr val="0300F9"/>
                </a:solidFill>
                <a:latin typeface="Microsoft YaHei" panose="020B0503020204020204" pitchFamily="34" charset="-122"/>
                <a:ea typeface="Microsoft YaHei" panose="020B0503020204020204" pitchFamily="34" charset="-122"/>
              </a:rPr>
              <a:t>人流量识别任务的背景介绍</a:t>
            </a:r>
            <a:endParaRPr lang="en-US" altLang="zh-CN" sz="2400" dirty="0">
              <a:solidFill>
                <a:srgbClr val="0300F9"/>
              </a:solidFill>
              <a:latin typeface="Microsoft YaHei" panose="020B0503020204020204" pitchFamily="34" charset="-122"/>
              <a:ea typeface="Microsoft YaHei" panose="020B0503020204020204" pitchFamily="34" charset="-122"/>
            </a:endParaRPr>
          </a:p>
        </p:txBody>
      </p:sp>
      <p:sp>
        <p:nvSpPr>
          <p:cNvPr id="52" name="Title 1"/>
          <p:cNvSpPr txBox="1"/>
          <p:nvPr/>
        </p:nvSpPr>
        <p:spPr>
          <a:xfrm>
            <a:off x="5360374" y="2640484"/>
            <a:ext cx="5960721"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t>人流量可视化大屏的技术方案</a:t>
            </a:r>
            <a:endParaRPr lang="en-US" altLang="zh-CN" dirty="0"/>
          </a:p>
        </p:txBody>
      </p:sp>
      <p:sp>
        <p:nvSpPr>
          <p:cNvPr id="55" name="Title 1"/>
          <p:cNvSpPr txBox="1"/>
          <p:nvPr/>
        </p:nvSpPr>
        <p:spPr>
          <a:xfrm>
            <a:off x="5360374" y="3593327"/>
            <a:ext cx="6016310" cy="820270"/>
          </a:xfrm>
          <a:prstGeom prst="rect">
            <a:avLst/>
          </a:prstGeom>
        </p:spPr>
        <p:txBody>
          <a:bodyPr/>
          <a:lstStyle>
            <a:defPPr>
              <a:defRPr lang="zh-CN"/>
            </a:defPPr>
            <a:lvl1pPr>
              <a:lnSpc>
                <a:spcPct val="150000"/>
              </a:lnSpc>
              <a:spcBef>
                <a:spcPct val="0"/>
              </a:spcBef>
              <a:buNone/>
              <a:defRPr sz="2400">
                <a:solidFill>
                  <a:srgbClr val="FF0000"/>
                </a:solidFill>
                <a:latin typeface="Microsoft YaHei" panose="020B0503020204020204" pitchFamily="34" charset="-122"/>
                <a:ea typeface="Microsoft YaHei" panose="020B0503020204020204" pitchFamily="34" charset="-122"/>
                <a:cs typeface="+mj-cs"/>
              </a:defRPr>
            </a:lvl1pPr>
          </a:lstStyle>
          <a:p>
            <a:r>
              <a:rPr lang="zh-CN" altLang="en-US" dirty="0"/>
              <a:t>基于</a:t>
            </a:r>
            <a:r>
              <a:rPr lang="en-US" altLang="zh-CN" dirty="0" err="1"/>
              <a:t>OpenVINO</a:t>
            </a:r>
            <a:r>
              <a:rPr lang="zh-CN" altLang="en-US" dirty="0"/>
              <a:t>的应用实践</a:t>
            </a:r>
            <a:endParaRPr lang="en-US" altLang="zh-CN" dirty="0"/>
          </a:p>
        </p:txBody>
      </p:sp>
      <p:sp>
        <p:nvSpPr>
          <p:cNvPr id="71" name="椭圆 70"/>
          <p:cNvSpPr/>
          <p:nvPr/>
        </p:nvSpPr>
        <p:spPr>
          <a:xfrm>
            <a:off x="4566864" y="2667311"/>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p:cNvSpPr txBox="1"/>
          <p:nvPr/>
        </p:nvSpPr>
        <p:spPr>
          <a:xfrm>
            <a:off x="4678916" y="2808444"/>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02</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73" name="椭圆 72"/>
          <p:cNvSpPr/>
          <p:nvPr/>
        </p:nvSpPr>
        <p:spPr>
          <a:xfrm>
            <a:off x="4566864" y="3596379"/>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p:cNvSpPr txBox="1"/>
          <p:nvPr/>
        </p:nvSpPr>
        <p:spPr>
          <a:xfrm>
            <a:off x="4678916" y="3737512"/>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03</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0" name="Title 1"/>
          <p:cNvSpPr txBox="1"/>
          <p:nvPr/>
        </p:nvSpPr>
        <p:spPr>
          <a:xfrm>
            <a:off x="5330103" y="4529255"/>
            <a:ext cx="4919699"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t>总结与展望</a:t>
            </a:r>
            <a:endParaRPr lang="en-US" altLang="zh-CN" dirty="0"/>
          </a:p>
        </p:txBody>
      </p:sp>
      <p:sp>
        <p:nvSpPr>
          <p:cNvPr id="21" name="椭圆 20"/>
          <p:cNvSpPr/>
          <p:nvPr/>
        </p:nvSpPr>
        <p:spPr>
          <a:xfrm>
            <a:off x="4536593" y="4532307"/>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4648645" y="4673440"/>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04</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81394" y="177574"/>
            <a:ext cx="5793307"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latin typeface="微软雅黑" panose="020B0503020204020204" pitchFamily="34" charset="-122"/>
                <a:ea typeface="微软雅黑" panose="020B0503020204020204" pitchFamily="34" charset="-122"/>
              </a:rPr>
              <a:t>开发流程</a:t>
            </a:r>
            <a:endParaRPr lang="en-US" altLang="zh-CN"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0238972" y="443976"/>
            <a:ext cx="1953027" cy="545440"/>
          </a:xfrm>
          <a:prstGeom prst="rect">
            <a:avLst/>
          </a:prstGeom>
        </p:spPr>
      </p:pic>
      <p:pic>
        <p:nvPicPr>
          <p:cNvPr id="38" name="Picture 37" descr="Shape&#10;&#10;Description automatically generated with medium confidence">
            <a:extLst>
              <a:ext uri="{FF2B5EF4-FFF2-40B4-BE49-F238E27FC236}">
                <a16:creationId xmlns:a16="http://schemas.microsoft.com/office/drawing/2014/main" id="{AF87F2A2-A39E-4EAE-929E-57CBA359C5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911" y="494340"/>
            <a:ext cx="2321147" cy="472740"/>
          </a:xfrm>
          <a:prstGeom prst="rect">
            <a:avLst/>
          </a:prstGeom>
        </p:spPr>
      </p:pic>
      <p:pic>
        <p:nvPicPr>
          <p:cNvPr id="4" name="Graphic 3">
            <a:extLst>
              <a:ext uri="{FF2B5EF4-FFF2-40B4-BE49-F238E27FC236}">
                <a16:creationId xmlns:a16="http://schemas.microsoft.com/office/drawing/2014/main" id="{A6E3F3CF-A193-437F-A1AB-3B51EC9D01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9093" y="4637624"/>
            <a:ext cx="6222124" cy="1909520"/>
          </a:xfrm>
          <a:prstGeom prst="rect">
            <a:avLst/>
          </a:prstGeom>
        </p:spPr>
      </p:pic>
      <p:pic>
        <p:nvPicPr>
          <p:cNvPr id="44" name="Picture 43">
            <a:extLst>
              <a:ext uri="{FF2B5EF4-FFF2-40B4-BE49-F238E27FC236}">
                <a16:creationId xmlns:a16="http://schemas.microsoft.com/office/drawing/2014/main" id="{D6502717-7A3C-45FC-A18C-62B614F717FD}"/>
              </a:ext>
            </a:extLst>
          </p:cNvPr>
          <p:cNvPicPr>
            <a:picLocks noChangeAspect="1"/>
          </p:cNvPicPr>
          <p:nvPr/>
        </p:nvPicPr>
        <p:blipFill>
          <a:blip r:embed="rId6"/>
          <a:stretch>
            <a:fillRect/>
          </a:stretch>
        </p:blipFill>
        <p:spPr>
          <a:xfrm>
            <a:off x="591647" y="958430"/>
            <a:ext cx="5486400" cy="3609975"/>
          </a:xfrm>
          <a:prstGeom prst="rect">
            <a:avLst/>
          </a:prstGeom>
        </p:spPr>
      </p:pic>
    </p:spTree>
    <p:extLst>
      <p:ext uri="{BB962C8B-B14F-4D97-AF65-F5344CB8AC3E}">
        <p14:creationId xmlns:p14="http://schemas.microsoft.com/office/powerpoint/2010/main" val="3826513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81394" y="177574"/>
            <a:ext cx="5793307"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latin typeface="微软雅黑" panose="020B0503020204020204" pitchFamily="34" charset="-122"/>
                <a:ea typeface="微软雅黑" panose="020B0503020204020204" pitchFamily="34" charset="-122"/>
              </a:rPr>
              <a:t>开发流程</a:t>
            </a:r>
            <a:endParaRPr lang="en-US" altLang="zh-CN"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0238972" y="443976"/>
            <a:ext cx="1953027" cy="545440"/>
          </a:xfrm>
          <a:prstGeom prst="rect">
            <a:avLst/>
          </a:prstGeom>
        </p:spPr>
      </p:pic>
      <p:pic>
        <p:nvPicPr>
          <p:cNvPr id="38" name="Picture 37" descr="Shape&#10;&#10;Description automatically generated with medium confidence">
            <a:extLst>
              <a:ext uri="{FF2B5EF4-FFF2-40B4-BE49-F238E27FC236}">
                <a16:creationId xmlns:a16="http://schemas.microsoft.com/office/drawing/2014/main" id="{AF87F2A2-A39E-4EAE-929E-57CBA359C5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911" y="494340"/>
            <a:ext cx="2321147" cy="472740"/>
          </a:xfrm>
          <a:prstGeom prst="rect">
            <a:avLst/>
          </a:prstGeom>
        </p:spPr>
      </p:pic>
      <p:pic>
        <p:nvPicPr>
          <p:cNvPr id="41" name="Picture 2">
            <a:extLst>
              <a:ext uri="{FF2B5EF4-FFF2-40B4-BE49-F238E27FC236}">
                <a16:creationId xmlns:a16="http://schemas.microsoft.com/office/drawing/2014/main" id="{2532A3BC-DB61-42D1-AFB0-2ADB57D7D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601" y="1261114"/>
            <a:ext cx="5914916" cy="23621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text, application&#10;&#10;Description automatically generated">
            <a:extLst>
              <a:ext uri="{FF2B5EF4-FFF2-40B4-BE49-F238E27FC236}">
                <a16:creationId xmlns:a16="http://schemas.microsoft.com/office/drawing/2014/main" id="{6EC7DDDA-CB02-49D9-A481-C45A84F6CAEE}"/>
              </a:ext>
            </a:extLst>
          </p:cNvPr>
          <p:cNvPicPr>
            <a:picLocks noChangeAspect="1"/>
          </p:cNvPicPr>
          <p:nvPr/>
        </p:nvPicPr>
        <p:blipFill>
          <a:blip r:embed="rId5"/>
          <a:stretch>
            <a:fillRect/>
          </a:stretch>
        </p:blipFill>
        <p:spPr>
          <a:xfrm>
            <a:off x="6258517" y="1465195"/>
            <a:ext cx="5547841" cy="4831499"/>
          </a:xfrm>
          <a:prstGeom prst="rect">
            <a:avLst/>
          </a:prstGeom>
        </p:spPr>
      </p:pic>
      <p:sp>
        <p:nvSpPr>
          <p:cNvPr id="12" name="TextBox 11">
            <a:extLst>
              <a:ext uri="{FF2B5EF4-FFF2-40B4-BE49-F238E27FC236}">
                <a16:creationId xmlns:a16="http://schemas.microsoft.com/office/drawing/2014/main" id="{0B7550E9-A063-4180-ABDE-A382F54099A6}"/>
              </a:ext>
            </a:extLst>
          </p:cNvPr>
          <p:cNvSpPr txBox="1"/>
          <p:nvPr/>
        </p:nvSpPr>
        <p:spPr>
          <a:xfrm>
            <a:off x="2047088" y="4082819"/>
            <a:ext cx="3886396" cy="1938992"/>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创建内核</a:t>
            </a:r>
            <a:endParaRPr lang="en-US" altLang="zh-CN" sz="2000" dirty="0"/>
          </a:p>
          <a:p>
            <a:pPr marL="285750" indent="-285750">
              <a:buFont typeface="Arial" panose="020B0604020202020204" pitchFamily="34" charset="0"/>
              <a:buChar char="•"/>
            </a:pPr>
            <a:r>
              <a:rPr lang="zh-CN" altLang="en-US" sz="2000" dirty="0"/>
              <a:t>编译模型</a:t>
            </a:r>
            <a:endParaRPr lang="en-US" altLang="zh-CN" sz="2000" dirty="0"/>
          </a:p>
          <a:p>
            <a:pPr marL="285750" indent="-285750">
              <a:buFont typeface="Arial" panose="020B0604020202020204" pitchFamily="34" charset="0"/>
              <a:buChar char="•"/>
            </a:pPr>
            <a:r>
              <a:rPr lang="zh-CN" altLang="en-US" sz="2000" dirty="0"/>
              <a:t>创建</a:t>
            </a:r>
            <a:r>
              <a:rPr lang="en-US" altLang="zh-CN" sz="2000" dirty="0" err="1"/>
              <a:t>infer_request</a:t>
            </a:r>
            <a:endParaRPr lang="en-US" altLang="zh-CN" sz="2000" dirty="0"/>
          </a:p>
          <a:p>
            <a:pPr marL="285750" indent="-285750">
              <a:buFont typeface="Arial" panose="020B0604020202020204" pitchFamily="34" charset="0"/>
              <a:buChar char="•"/>
            </a:pPr>
            <a:r>
              <a:rPr lang="zh-CN" altLang="en-US" sz="2000" dirty="0"/>
              <a:t>创建</a:t>
            </a:r>
            <a:r>
              <a:rPr lang="en-US" altLang="zh-CN" sz="2000" dirty="0"/>
              <a:t>Tensor</a:t>
            </a:r>
          </a:p>
          <a:p>
            <a:pPr marL="285750" indent="-285750">
              <a:buFont typeface="Arial" panose="020B0604020202020204" pitchFamily="34" charset="0"/>
              <a:buChar char="•"/>
            </a:pPr>
            <a:r>
              <a:rPr lang="zh-CN" altLang="en-US" sz="2000" dirty="0"/>
              <a:t>设置输入</a:t>
            </a:r>
            <a:endParaRPr lang="en-US" altLang="zh-CN" sz="2000" dirty="0"/>
          </a:p>
          <a:p>
            <a:pPr marL="285750" indent="-285750">
              <a:buFont typeface="Arial" panose="020B0604020202020204" pitchFamily="34" charset="0"/>
              <a:buChar char="•"/>
            </a:pPr>
            <a:r>
              <a:rPr lang="zh-CN" altLang="en-US" sz="2000" dirty="0"/>
              <a:t>开始推理</a:t>
            </a:r>
            <a:endParaRPr lang="en-US" sz="2000" dirty="0"/>
          </a:p>
        </p:txBody>
      </p:sp>
    </p:spTree>
    <p:extLst>
      <p:ext uri="{BB962C8B-B14F-4D97-AF65-F5344CB8AC3E}">
        <p14:creationId xmlns:p14="http://schemas.microsoft.com/office/powerpoint/2010/main" val="1907902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B64CD79-33D0-4891-916A-526E64A2BCAB}"/>
              </a:ext>
            </a:extLst>
          </p:cNvPr>
          <p:cNvPicPr>
            <a:picLocks noChangeAspect="1"/>
          </p:cNvPicPr>
          <p:nvPr/>
        </p:nvPicPr>
        <p:blipFill>
          <a:blip r:embed="rId2"/>
          <a:stretch>
            <a:fillRect/>
          </a:stretch>
        </p:blipFill>
        <p:spPr>
          <a:xfrm>
            <a:off x="6292587" y="1628520"/>
            <a:ext cx="5899412" cy="3016141"/>
          </a:xfrm>
          <a:prstGeom prst="rect">
            <a:avLst/>
          </a:prstGeom>
        </p:spPr>
      </p:pic>
      <p:sp>
        <p:nvSpPr>
          <p:cNvPr id="2" name="Title 1"/>
          <p:cNvSpPr txBox="1"/>
          <p:nvPr/>
        </p:nvSpPr>
        <p:spPr>
          <a:xfrm>
            <a:off x="3181394" y="177574"/>
            <a:ext cx="5793307"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latin typeface="微软雅黑" panose="020B0503020204020204" pitchFamily="34" charset="-122"/>
                <a:ea typeface="微软雅黑" panose="020B0503020204020204" pitchFamily="34" charset="-122"/>
              </a:rPr>
              <a:t>推理模式</a:t>
            </a:r>
            <a:endParaRPr lang="en-US" altLang="zh-CN"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10238972" y="443976"/>
            <a:ext cx="1953027" cy="545440"/>
          </a:xfrm>
          <a:prstGeom prst="rect">
            <a:avLst/>
          </a:prstGeom>
        </p:spPr>
      </p:pic>
      <p:pic>
        <p:nvPicPr>
          <p:cNvPr id="38" name="Picture 37" descr="Shape&#10;&#10;Description automatically generated with medium confidence">
            <a:extLst>
              <a:ext uri="{FF2B5EF4-FFF2-40B4-BE49-F238E27FC236}">
                <a16:creationId xmlns:a16="http://schemas.microsoft.com/office/drawing/2014/main" id="{AF87F2A2-A39E-4EAE-929E-57CBA359C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911" y="494340"/>
            <a:ext cx="2321147" cy="472740"/>
          </a:xfrm>
          <a:prstGeom prst="rect">
            <a:avLst/>
          </a:prstGeom>
        </p:spPr>
      </p:pic>
      <p:pic>
        <p:nvPicPr>
          <p:cNvPr id="4" name="Graphic 3">
            <a:extLst>
              <a:ext uri="{FF2B5EF4-FFF2-40B4-BE49-F238E27FC236}">
                <a16:creationId xmlns:a16="http://schemas.microsoft.com/office/drawing/2014/main" id="{8FF9F1A2-2325-422B-92D5-B8682188D9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503494"/>
            <a:ext cx="6555668" cy="4326741"/>
          </a:xfrm>
          <a:prstGeom prst="rect">
            <a:avLst/>
          </a:prstGeom>
        </p:spPr>
      </p:pic>
      <p:sp>
        <p:nvSpPr>
          <p:cNvPr id="15" name="Speech Bubble: Oval 14">
            <a:extLst>
              <a:ext uri="{FF2B5EF4-FFF2-40B4-BE49-F238E27FC236}">
                <a16:creationId xmlns:a16="http://schemas.microsoft.com/office/drawing/2014/main" id="{4D766CCA-5F0D-4068-83BA-C21C1F6B1CC5}"/>
              </a:ext>
            </a:extLst>
          </p:cNvPr>
          <p:cNvSpPr/>
          <p:nvPr/>
        </p:nvSpPr>
        <p:spPr>
          <a:xfrm>
            <a:off x="10044801" y="1639545"/>
            <a:ext cx="2341368" cy="545440"/>
          </a:xfrm>
          <a:prstGeom prst="wedgeEllipseCallout">
            <a:avLst>
              <a:gd name="adj1" fmla="val -21730"/>
              <a:gd name="adj2" fmla="val 172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如何选择设备？</a:t>
            </a:r>
            <a:endParaRPr lang="en-US" dirty="0"/>
          </a:p>
        </p:txBody>
      </p:sp>
      <p:pic>
        <p:nvPicPr>
          <p:cNvPr id="17" name="Picture 16" descr="A picture containing logo&#10;&#10;Description automatically generated">
            <a:extLst>
              <a:ext uri="{FF2B5EF4-FFF2-40B4-BE49-F238E27FC236}">
                <a16:creationId xmlns:a16="http://schemas.microsoft.com/office/drawing/2014/main" id="{C820ECCD-CCCE-443A-AFE0-9A098C5570D0}"/>
              </a:ext>
            </a:extLst>
          </p:cNvPr>
          <p:cNvPicPr>
            <a:picLocks noChangeAspect="1"/>
          </p:cNvPicPr>
          <p:nvPr/>
        </p:nvPicPr>
        <p:blipFill>
          <a:blip r:embed="rId7"/>
          <a:stretch>
            <a:fillRect/>
          </a:stretch>
        </p:blipFill>
        <p:spPr>
          <a:xfrm>
            <a:off x="7134827" y="5075437"/>
            <a:ext cx="4225705" cy="1735025"/>
          </a:xfrm>
          <a:prstGeom prst="rect">
            <a:avLst/>
          </a:prstGeom>
        </p:spPr>
      </p:pic>
    </p:spTree>
    <p:extLst>
      <p:ext uri="{BB962C8B-B14F-4D97-AF65-F5344CB8AC3E}">
        <p14:creationId xmlns:p14="http://schemas.microsoft.com/office/powerpoint/2010/main" val="3291117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6ABC7E-1682-4083-A352-D17E5908464C}"/>
              </a:ext>
            </a:extLst>
          </p:cNvPr>
          <p:cNvPicPr>
            <a:picLocks noChangeAspect="1"/>
          </p:cNvPicPr>
          <p:nvPr/>
        </p:nvPicPr>
        <p:blipFill>
          <a:blip r:embed="rId3"/>
          <a:stretch>
            <a:fillRect/>
          </a:stretch>
        </p:blipFill>
        <p:spPr>
          <a:xfrm>
            <a:off x="747653" y="3705669"/>
            <a:ext cx="6115050" cy="2943225"/>
          </a:xfrm>
          <a:prstGeom prst="rect">
            <a:avLst/>
          </a:prstGeom>
        </p:spPr>
      </p:pic>
      <p:sp>
        <p:nvSpPr>
          <p:cNvPr id="2" name="Title 1"/>
          <p:cNvSpPr txBox="1"/>
          <p:nvPr/>
        </p:nvSpPr>
        <p:spPr>
          <a:xfrm>
            <a:off x="3181394" y="177574"/>
            <a:ext cx="5793307"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latin typeface="微软雅黑" panose="020B0503020204020204" pitchFamily="34" charset="-122"/>
                <a:ea typeface="微软雅黑" panose="020B0503020204020204" pitchFamily="34" charset="-122"/>
              </a:rPr>
              <a:t>异步推理</a:t>
            </a:r>
            <a:endParaRPr lang="en-US" altLang="zh-CN"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stretch>
            <a:fillRect/>
          </a:stretch>
        </p:blipFill>
        <p:spPr>
          <a:xfrm>
            <a:off x="10238972" y="443976"/>
            <a:ext cx="1953027" cy="545440"/>
          </a:xfrm>
          <a:prstGeom prst="rect">
            <a:avLst/>
          </a:prstGeom>
        </p:spPr>
      </p:pic>
      <p:pic>
        <p:nvPicPr>
          <p:cNvPr id="38" name="Picture 37" descr="Shape&#10;&#10;Description automatically generated with medium confidence">
            <a:extLst>
              <a:ext uri="{FF2B5EF4-FFF2-40B4-BE49-F238E27FC236}">
                <a16:creationId xmlns:a16="http://schemas.microsoft.com/office/drawing/2014/main" id="{AF87F2A2-A39E-4EAE-929E-57CBA359C5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911" y="494340"/>
            <a:ext cx="2321147" cy="472740"/>
          </a:xfrm>
          <a:prstGeom prst="rect">
            <a:avLst/>
          </a:prstGeom>
        </p:spPr>
      </p:pic>
      <p:pic>
        <p:nvPicPr>
          <p:cNvPr id="6" name="Graphic 5">
            <a:extLst>
              <a:ext uri="{FF2B5EF4-FFF2-40B4-BE49-F238E27FC236}">
                <a16:creationId xmlns:a16="http://schemas.microsoft.com/office/drawing/2014/main" id="{01130959-DC42-4CEA-86AB-9DDEAD7E87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8881" y="1442113"/>
            <a:ext cx="6752539" cy="2318737"/>
          </a:xfrm>
          <a:prstGeom prst="rect">
            <a:avLst/>
          </a:prstGeom>
        </p:spPr>
      </p:pic>
      <p:pic>
        <p:nvPicPr>
          <p:cNvPr id="7" name="Picture 4">
            <a:extLst>
              <a:ext uri="{FF2B5EF4-FFF2-40B4-BE49-F238E27FC236}">
                <a16:creationId xmlns:a16="http://schemas.microsoft.com/office/drawing/2014/main" id="{0FB43E09-306F-4D00-88CD-3C5FDEA4CE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1420" y="1140214"/>
            <a:ext cx="5081395" cy="2664530"/>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AE98CC85-47B3-4D4E-909F-64453709121E}"/>
              </a:ext>
            </a:extLst>
          </p:cNvPr>
          <p:cNvSpPr/>
          <p:nvPr/>
        </p:nvSpPr>
        <p:spPr>
          <a:xfrm>
            <a:off x="4703914" y="3267210"/>
            <a:ext cx="2270234" cy="876917"/>
          </a:xfrm>
          <a:prstGeom prst="wedgeEllipseCallout">
            <a:avLst>
              <a:gd name="adj1" fmla="val -81018"/>
              <a:gd name="adj2" fmla="val 708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使用回调函数</a:t>
            </a:r>
            <a:endParaRPr lang="en-US" dirty="0"/>
          </a:p>
        </p:txBody>
      </p:sp>
      <p:sp>
        <p:nvSpPr>
          <p:cNvPr id="10" name="TextBox 9">
            <a:extLst>
              <a:ext uri="{FF2B5EF4-FFF2-40B4-BE49-F238E27FC236}">
                <a16:creationId xmlns:a16="http://schemas.microsoft.com/office/drawing/2014/main" id="{BFA19E1B-3988-4D8E-9184-2F278BE0D570}"/>
              </a:ext>
            </a:extLst>
          </p:cNvPr>
          <p:cNvSpPr txBox="1"/>
          <p:nvPr/>
        </p:nvSpPr>
        <p:spPr>
          <a:xfrm>
            <a:off x="7060706" y="5177281"/>
            <a:ext cx="4763432" cy="923330"/>
          </a:xfrm>
          <a:prstGeom prst="rect">
            <a:avLst/>
          </a:prstGeom>
          <a:noFill/>
        </p:spPr>
        <p:txBody>
          <a:bodyPr wrap="square" rtlCol="0">
            <a:spAutoFit/>
          </a:bodyPr>
          <a:lstStyle/>
          <a:p>
            <a:r>
              <a:rPr lang="en-US" altLang="zh-CN" dirty="0"/>
              <a:t>wait()</a:t>
            </a:r>
            <a:r>
              <a:rPr lang="zh-CN" altLang="en-US" dirty="0"/>
              <a:t>方法针对特定</a:t>
            </a:r>
            <a:r>
              <a:rPr lang="en-US" altLang="zh-CN" dirty="0" err="1"/>
              <a:t>infer_request</a:t>
            </a:r>
            <a:r>
              <a:rPr lang="zh-CN" altLang="en-US" dirty="0"/>
              <a:t>，在有多个</a:t>
            </a:r>
            <a:r>
              <a:rPr lang="en-US" altLang="zh-CN" dirty="0" err="1"/>
              <a:t>infer_request</a:t>
            </a:r>
            <a:r>
              <a:rPr lang="zh-CN" altLang="en-US" dirty="0"/>
              <a:t>时，输出</a:t>
            </a:r>
            <a:r>
              <a:rPr lang="zh-CN" altLang="en-US" dirty="0">
                <a:solidFill>
                  <a:srgbClr val="FF0000"/>
                </a:solidFill>
              </a:rPr>
              <a:t>不一定对应</a:t>
            </a:r>
            <a:r>
              <a:rPr lang="zh-CN" altLang="en-US" dirty="0"/>
              <a:t>原来的</a:t>
            </a:r>
            <a:r>
              <a:rPr lang="en-US" altLang="zh-CN" dirty="0"/>
              <a:t>request</a:t>
            </a:r>
            <a:r>
              <a:rPr lang="zh-CN" altLang="en-US" dirty="0"/>
              <a:t>，使用</a:t>
            </a:r>
            <a:r>
              <a:rPr lang="en-US" altLang="zh-CN" dirty="0" err="1"/>
              <a:t>call_back</a:t>
            </a:r>
            <a:r>
              <a:rPr lang="en-US" altLang="zh-CN" dirty="0"/>
              <a:t>()</a:t>
            </a:r>
            <a:r>
              <a:rPr lang="zh-CN" altLang="en-US" dirty="0"/>
              <a:t>方法获取输出！</a:t>
            </a:r>
            <a:endParaRPr lang="en-US" dirty="0"/>
          </a:p>
        </p:txBody>
      </p:sp>
      <p:pic>
        <p:nvPicPr>
          <p:cNvPr id="12" name="Picture 11" descr="Graphical user interface, text, application&#10;&#10;Description automatically generated">
            <a:extLst>
              <a:ext uri="{FF2B5EF4-FFF2-40B4-BE49-F238E27FC236}">
                <a16:creationId xmlns:a16="http://schemas.microsoft.com/office/drawing/2014/main" id="{336A3985-32A1-40E1-8957-C707F1942AFC}"/>
              </a:ext>
            </a:extLst>
          </p:cNvPr>
          <p:cNvPicPr>
            <a:picLocks noChangeAspect="1"/>
          </p:cNvPicPr>
          <p:nvPr/>
        </p:nvPicPr>
        <p:blipFill rotWithShape="1">
          <a:blip r:embed="rId9"/>
          <a:srcRect l="10891" t="69089" r="44199" b="22209"/>
          <a:stretch/>
        </p:blipFill>
        <p:spPr>
          <a:xfrm>
            <a:off x="8032075" y="4451631"/>
            <a:ext cx="2491505" cy="420414"/>
          </a:xfrm>
          <a:prstGeom prst="rect">
            <a:avLst/>
          </a:prstGeom>
        </p:spPr>
      </p:pic>
    </p:spTree>
    <p:extLst>
      <p:ext uri="{BB962C8B-B14F-4D97-AF65-F5344CB8AC3E}">
        <p14:creationId xmlns:p14="http://schemas.microsoft.com/office/powerpoint/2010/main" val="163237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descr="矩形&#10;&#10;中度可信度描述已自动生成"/>
          <p:cNvPicPr>
            <a:picLocks noChangeAspect="1"/>
          </p:cNvPicPr>
          <p:nvPr/>
        </p:nvPicPr>
        <p:blipFill>
          <a:blip r:embed="rId3"/>
          <a:stretch>
            <a:fillRect/>
          </a:stretch>
        </p:blipFill>
        <p:spPr>
          <a:xfrm>
            <a:off x="0" y="0"/>
            <a:ext cx="5951397" cy="3353279"/>
          </a:xfrm>
          <a:prstGeom prst="rect">
            <a:avLst/>
          </a:prstGeom>
        </p:spPr>
      </p:pic>
      <p:pic>
        <p:nvPicPr>
          <p:cNvPr id="61" name="图片 60" descr="背景图案&#10;&#10;中度可信度描述已自动生成"/>
          <p:cNvPicPr>
            <a:picLocks noChangeAspect="1"/>
          </p:cNvPicPr>
          <p:nvPr/>
        </p:nvPicPr>
        <p:blipFill>
          <a:blip r:embed="rId4">
            <a:alphaModFix amt="5000"/>
          </a:blip>
          <a:stretch>
            <a:fillRect/>
          </a:stretch>
        </p:blipFill>
        <p:spPr>
          <a:xfrm>
            <a:off x="6861898" y="3270854"/>
            <a:ext cx="5330102" cy="3587160"/>
          </a:xfrm>
          <a:prstGeom prst="rect">
            <a:avLst/>
          </a:prstGeom>
        </p:spPr>
      </p:pic>
      <p:grpSp>
        <p:nvGrpSpPr>
          <p:cNvPr id="77" name="组合 76"/>
          <p:cNvGrpSpPr/>
          <p:nvPr/>
        </p:nvGrpSpPr>
        <p:grpSpPr>
          <a:xfrm>
            <a:off x="2479756" y="1902629"/>
            <a:ext cx="1298401" cy="2134754"/>
            <a:chOff x="2583106" y="1902629"/>
            <a:chExt cx="1298401" cy="2134754"/>
          </a:xfrm>
        </p:grpSpPr>
        <p:sp>
          <p:nvSpPr>
            <p:cNvPr id="16" name="Title 1"/>
            <p:cNvSpPr txBox="1"/>
            <p:nvPr/>
          </p:nvSpPr>
          <p:spPr>
            <a:xfrm>
              <a:off x="3223155" y="1902629"/>
              <a:ext cx="658352" cy="21347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b="1" dirty="0">
                  <a:solidFill>
                    <a:srgbClr val="0300F9"/>
                  </a:solidFill>
                  <a:latin typeface="Microsoft YaHei" panose="020B0503020204020204" pitchFamily="34" charset="-122"/>
                  <a:ea typeface="Microsoft YaHei" panose="020B0503020204020204" pitchFamily="34" charset="-122"/>
                </a:rPr>
                <a:t>目</a:t>
              </a:r>
              <a:endParaRPr lang="en-US" altLang="zh-CN" b="1" dirty="0">
                <a:solidFill>
                  <a:srgbClr val="0300F9"/>
                </a:solidFill>
                <a:latin typeface="Microsoft YaHei" panose="020B0503020204020204" pitchFamily="34" charset="-122"/>
                <a:ea typeface="Microsoft YaHei" panose="020B0503020204020204" pitchFamily="34" charset="-122"/>
              </a:endParaRPr>
            </a:p>
            <a:p>
              <a:pPr>
                <a:lnSpc>
                  <a:spcPct val="150000"/>
                </a:lnSpc>
              </a:pPr>
              <a:r>
                <a:rPr lang="zh-CN" altLang="en-US" b="1" dirty="0">
                  <a:solidFill>
                    <a:srgbClr val="0300F9"/>
                  </a:solidFill>
                  <a:latin typeface="Microsoft YaHei" panose="020B0503020204020204" pitchFamily="34" charset="-122"/>
                  <a:ea typeface="Microsoft YaHei" panose="020B0503020204020204" pitchFamily="34" charset="-122"/>
                </a:rPr>
                <a:t>录</a:t>
              </a:r>
              <a:endParaRPr lang="en-US" altLang="zh-CN" b="1" dirty="0">
                <a:solidFill>
                  <a:srgbClr val="0300F9"/>
                </a:solidFill>
                <a:latin typeface="Microsoft YaHei" panose="020B0503020204020204" pitchFamily="34" charset="-122"/>
                <a:ea typeface="Microsoft YaHei" panose="020B0503020204020204" pitchFamily="34" charset="-122"/>
              </a:endParaRPr>
            </a:p>
          </p:txBody>
        </p:sp>
        <p:sp>
          <p:nvSpPr>
            <p:cNvPr id="17" name="Title 1"/>
            <p:cNvSpPr txBox="1"/>
            <p:nvPr/>
          </p:nvSpPr>
          <p:spPr>
            <a:xfrm rot="5400000">
              <a:off x="2103227" y="2628796"/>
              <a:ext cx="1780027"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400" b="1" dirty="0">
                  <a:ln w="6350" cmpd="thickThin">
                    <a:solidFill>
                      <a:srgbClr val="0300F9">
                        <a:alpha val="49000"/>
                      </a:srgbClr>
                    </a:solidFill>
                  </a:ln>
                  <a:noFill/>
                  <a:latin typeface="Microsoft YaHei" panose="020B0503020204020204" pitchFamily="34" charset="-122"/>
                  <a:ea typeface="Microsoft YaHei" panose="020B0503020204020204" pitchFamily="34" charset="-122"/>
                </a:rPr>
                <a:t>CONTENT</a:t>
              </a:r>
            </a:p>
          </p:txBody>
        </p:sp>
      </p:grpSp>
      <p:grpSp>
        <p:nvGrpSpPr>
          <p:cNvPr id="44" name="组合 43"/>
          <p:cNvGrpSpPr/>
          <p:nvPr/>
        </p:nvGrpSpPr>
        <p:grpSpPr>
          <a:xfrm>
            <a:off x="10545506" y="5948338"/>
            <a:ext cx="1191178" cy="360000"/>
            <a:chOff x="3774119" y="2755900"/>
            <a:chExt cx="1191178" cy="360000"/>
          </a:xfrm>
        </p:grpSpPr>
        <p:pic>
          <p:nvPicPr>
            <p:cNvPr id="39" name="图片 38" descr="图标&#10;&#10;描述已自动生成"/>
            <p:cNvPicPr>
              <a:picLocks noChangeAspect="1"/>
            </p:cNvPicPr>
            <p:nvPr/>
          </p:nvPicPr>
          <p:blipFill>
            <a:blip r:embed="rId5"/>
            <a:stretch>
              <a:fillRect/>
            </a:stretch>
          </p:blipFill>
          <p:spPr>
            <a:xfrm flipH="1">
              <a:off x="4189708" y="2755900"/>
              <a:ext cx="360000" cy="360000"/>
            </a:xfrm>
            <a:prstGeom prst="rect">
              <a:avLst/>
            </a:prstGeom>
          </p:spPr>
        </p:pic>
        <p:pic>
          <p:nvPicPr>
            <p:cNvPr id="41" name="图片 40" descr="图标&#10;&#10;描述已自动生成"/>
            <p:cNvPicPr>
              <a:picLocks noChangeAspect="1"/>
            </p:cNvPicPr>
            <p:nvPr/>
          </p:nvPicPr>
          <p:blipFill>
            <a:blip r:embed="rId6"/>
            <a:stretch>
              <a:fillRect/>
            </a:stretch>
          </p:blipFill>
          <p:spPr>
            <a:xfrm flipH="1">
              <a:off x="4605297" y="2755900"/>
              <a:ext cx="360000" cy="360000"/>
            </a:xfrm>
            <a:prstGeom prst="rect">
              <a:avLst/>
            </a:prstGeom>
          </p:spPr>
        </p:pic>
        <p:pic>
          <p:nvPicPr>
            <p:cNvPr id="43" name="图片 42" descr="图标&#10;&#10;描述已自动生成"/>
            <p:cNvPicPr>
              <a:picLocks noChangeAspect="1"/>
            </p:cNvPicPr>
            <p:nvPr/>
          </p:nvPicPr>
          <p:blipFill>
            <a:blip r:embed="rId7"/>
            <a:stretch>
              <a:fillRect/>
            </a:stretch>
          </p:blipFill>
          <p:spPr>
            <a:xfrm flipH="1">
              <a:off x="3774119" y="2755900"/>
              <a:ext cx="360000" cy="360000"/>
            </a:xfrm>
            <a:prstGeom prst="rect">
              <a:avLst/>
            </a:prstGeom>
          </p:spPr>
        </p:pic>
      </p:grpSp>
      <p:sp>
        <p:nvSpPr>
          <p:cNvPr id="47" name="椭圆 46"/>
          <p:cNvSpPr/>
          <p:nvPr/>
        </p:nvSpPr>
        <p:spPr>
          <a:xfrm>
            <a:off x="4566864" y="1716778"/>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4678916" y="1857911"/>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01</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49" name="Title 1"/>
          <p:cNvSpPr txBox="1"/>
          <p:nvPr/>
        </p:nvSpPr>
        <p:spPr>
          <a:xfrm>
            <a:off x="5360374" y="1687641"/>
            <a:ext cx="5600721"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dirty="0">
                <a:solidFill>
                  <a:srgbClr val="FF0000"/>
                </a:solidFill>
                <a:latin typeface="Microsoft YaHei" panose="020B0503020204020204" pitchFamily="34" charset="-122"/>
                <a:ea typeface="Microsoft YaHei" panose="020B0503020204020204" pitchFamily="34" charset="-122"/>
              </a:rPr>
              <a:t>人流量识别任务的背景介绍</a:t>
            </a:r>
            <a:endParaRPr lang="en-US" altLang="zh-CN" sz="2400" dirty="0">
              <a:solidFill>
                <a:srgbClr val="FF0000"/>
              </a:solidFill>
              <a:latin typeface="Microsoft YaHei" panose="020B0503020204020204" pitchFamily="34" charset="-122"/>
              <a:ea typeface="Microsoft YaHei" panose="020B0503020204020204" pitchFamily="34" charset="-122"/>
            </a:endParaRPr>
          </a:p>
        </p:txBody>
      </p:sp>
      <p:sp>
        <p:nvSpPr>
          <p:cNvPr id="52" name="Title 1"/>
          <p:cNvSpPr txBox="1"/>
          <p:nvPr/>
        </p:nvSpPr>
        <p:spPr>
          <a:xfrm>
            <a:off x="5360374" y="2640484"/>
            <a:ext cx="5960721"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t>人流量可视化大屏的技术方案</a:t>
            </a:r>
            <a:endParaRPr lang="en-US" altLang="zh-CN" dirty="0"/>
          </a:p>
        </p:txBody>
      </p:sp>
      <p:sp>
        <p:nvSpPr>
          <p:cNvPr id="55" name="Title 1"/>
          <p:cNvSpPr txBox="1"/>
          <p:nvPr/>
        </p:nvSpPr>
        <p:spPr>
          <a:xfrm>
            <a:off x="5360374" y="3593327"/>
            <a:ext cx="6016310"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t>基于</a:t>
            </a:r>
            <a:r>
              <a:rPr lang="en-US" altLang="zh-CN" dirty="0" err="1"/>
              <a:t>OpenVINO</a:t>
            </a:r>
            <a:r>
              <a:rPr lang="zh-CN" altLang="en-US" dirty="0"/>
              <a:t>的应用实践</a:t>
            </a:r>
            <a:endParaRPr lang="en-US" altLang="zh-CN" dirty="0"/>
          </a:p>
        </p:txBody>
      </p:sp>
      <p:sp>
        <p:nvSpPr>
          <p:cNvPr id="71" name="椭圆 70"/>
          <p:cNvSpPr/>
          <p:nvPr/>
        </p:nvSpPr>
        <p:spPr>
          <a:xfrm>
            <a:off x="4566864" y="2667311"/>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p:cNvSpPr txBox="1"/>
          <p:nvPr/>
        </p:nvSpPr>
        <p:spPr>
          <a:xfrm>
            <a:off x="4678916" y="2808444"/>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02</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73" name="椭圆 72"/>
          <p:cNvSpPr/>
          <p:nvPr/>
        </p:nvSpPr>
        <p:spPr>
          <a:xfrm>
            <a:off x="4566864" y="3596379"/>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p:cNvSpPr txBox="1"/>
          <p:nvPr/>
        </p:nvSpPr>
        <p:spPr>
          <a:xfrm>
            <a:off x="4678916" y="3737512"/>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03</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0" name="Title 1"/>
          <p:cNvSpPr txBox="1"/>
          <p:nvPr/>
        </p:nvSpPr>
        <p:spPr>
          <a:xfrm>
            <a:off x="5330103" y="4529255"/>
            <a:ext cx="4919699"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t>总结与展望</a:t>
            </a:r>
            <a:endParaRPr lang="en-US" altLang="zh-CN" dirty="0"/>
          </a:p>
        </p:txBody>
      </p:sp>
      <p:sp>
        <p:nvSpPr>
          <p:cNvPr id="21" name="椭圆 20"/>
          <p:cNvSpPr/>
          <p:nvPr/>
        </p:nvSpPr>
        <p:spPr>
          <a:xfrm>
            <a:off x="4536593" y="4532307"/>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4648645" y="4673440"/>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04</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3181394" y="177574"/>
            <a:ext cx="5793307"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latin typeface="微软雅黑" panose="020B0503020204020204" pitchFamily="34" charset="-122"/>
                <a:ea typeface="微软雅黑" panose="020B0503020204020204" pitchFamily="34" charset="-122"/>
              </a:rPr>
              <a:t>异步推理</a:t>
            </a:r>
            <a:endParaRPr lang="en-US" altLang="zh-CN" sz="3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10238972" y="443976"/>
            <a:ext cx="1953027" cy="545440"/>
          </a:xfrm>
          <a:prstGeom prst="rect">
            <a:avLst/>
          </a:prstGeom>
        </p:spPr>
      </p:pic>
      <p:pic>
        <p:nvPicPr>
          <p:cNvPr id="38" name="Picture 37" descr="Shape&#10;&#10;Description automatically generated with medium confidence">
            <a:extLst>
              <a:ext uri="{FF2B5EF4-FFF2-40B4-BE49-F238E27FC236}">
                <a16:creationId xmlns:a16="http://schemas.microsoft.com/office/drawing/2014/main" id="{AF87F2A2-A39E-4EAE-929E-57CBA359C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911" y="494340"/>
            <a:ext cx="2321147" cy="472740"/>
          </a:xfrm>
          <a:prstGeom prst="rect">
            <a:avLst/>
          </a:prstGeom>
        </p:spPr>
      </p:pic>
      <p:pic>
        <p:nvPicPr>
          <p:cNvPr id="5" name="Graphic 4">
            <a:extLst>
              <a:ext uri="{FF2B5EF4-FFF2-40B4-BE49-F238E27FC236}">
                <a16:creationId xmlns:a16="http://schemas.microsoft.com/office/drawing/2014/main" id="{4AFD24BB-F67C-4CAD-A291-048AFE3013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6703" y="967080"/>
            <a:ext cx="6752539" cy="2318737"/>
          </a:xfrm>
          <a:prstGeom prst="rect">
            <a:avLst/>
          </a:prstGeom>
        </p:spPr>
      </p:pic>
      <p:sp>
        <p:nvSpPr>
          <p:cNvPr id="3" name="Arrow: Right 2">
            <a:extLst>
              <a:ext uri="{FF2B5EF4-FFF2-40B4-BE49-F238E27FC236}">
                <a16:creationId xmlns:a16="http://schemas.microsoft.com/office/drawing/2014/main" id="{D73820F3-A90C-42C5-B047-F4480819613F}"/>
              </a:ext>
            </a:extLst>
          </p:cNvPr>
          <p:cNvSpPr/>
          <p:nvPr/>
        </p:nvSpPr>
        <p:spPr>
          <a:xfrm>
            <a:off x="546538" y="4256691"/>
            <a:ext cx="1692166" cy="10089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PP-YOLOE</a:t>
            </a:r>
            <a:endParaRPr lang="en-US" dirty="0"/>
          </a:p>
        </p:txBody>
      </p:sp>
      <p:sp>
        <p:nvSpPr>
          <p:cNvPr id="10" name="Arrow: Right 9">
            <a:extLst>
              <a:ext uri="{FF2B5EF4-FFF2-40B4-BE49-F238E27FC236}">
                <a16:creationId xmlns:a16="http://schemas.microsoft.com/office/drawing/2014/main" id="{F7B8B4EA-B021-42F0-8B30-1F19A0CE5D85}"/>
              </a:ext>
            </a:extLst>
          </p:cNvPr>
          <p:cNvSpPr/>
          <p:nvPr/>
        </p:nvSpPr>
        <p:spPr>
          <a:xfrm>
            <a:off x="2238705" y="4256690"/>
            <a:ext cx="1229709" cy="10089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hrnet</a:t>
            </a:r>
            <a:endParaRPr lang="en-US" dirty="0"/>
          </a:p>
        </p:txBody>
      </p:sp>
      <p:sp>
        <p:nvSpPr>
          <p:cNvPr id="11" name="Arrow: Right 10">
            <a:extLst>
              <a:ext uri="{FF2B5EF4-FFF2-40B4-BE49-F238E27FC236}">
                <a16:creationId xmlns:a16="http://schemas.microsoft.com/office/drawing/2014/main" id="{65066D4F-9B4F-438A-905F-DA039808128D}"/>
              </a:ext>
            </a:extLst>
          </p:cNvPr>
          <p:cNvSpPr/>
          <p:nvPr/>
        </p:nvSpPr>
        <p:spPr>
          <a:xfrm>
            <a:off x="3468414" y="4256691"/>
            <a:ext cx="1030014" cy="10089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PPLCNet</a:t>
            </a:r>
            <a:endParaRPr lang="en-US" dirty="0"/>
          </a:p>
        </p:txBody>
      </p:sp>
      <p:sp>
        <p:nvSpPr>
          <p:cNvPr id="12" name="Arrow: Right 11">
            <a:extLst>
              <a:ext uri="{FF2B5EF4-FFF2-40B4-BE49-F238E27FC236}">
                <a16:creationId xmlns:a16="http://schemas.microsoft.com/office/drawing/2014/main" id="{12EFA999-45CA-4983-9EF0-033895A506E0}"/>
              </a:ext>
            </a:extLst>
          </p:cNvPr>
          <p:cNvSpPr/>
          <p:nvPr/>
        </p:nvSpPr>
        <p:spPr>
          <a:xfrm>
            <a:off x="4498428" y="4256689"/>
            <a:ext cx="1030014" cy="10089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Arrow: Right 12">
            <a:extLst>
              <a:ext uri="{FF2B5EF4-FFF2-40B4-BE49-F238E27FC236}">
                <a16:creationId xmlns:a16="http://schemas.microsoft.com/office/drawing/2014/main" id="{AD26B9FE-F3CA-4A51-B7C8-117B2F16A9A3}"/>
              </a:ext>
            </a:extLst>
          </p:cNvPr>
          <p:cNvSpPr/>
          <p:nvPr/>
        </p:nvSpPr>
        <p:spPr>
          <a:xfrm>
            <a:off x="6385169" y="4885265"/>
            <a:ext cx="1692166" cy="1323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PP-YOLOE</a:t>
            </a:r>
            <a:endParaRPr lang="en-US" dirty="0"/>
          </a:p>
        </p:txBody>
      </p:sp>
      <p:sp>
        <p:nvSpPr>
          <p:cNvPr id="14" name="Arrow: Right 13">
            <a:extLst>
              <a:ext uri="{FF2B5EF4-FFF2-40B4-BE49-F238E27FC236}">
                <a16:creationId xmlns:a16="http://schemas.microsoft.com/office/drawing/2014/main" id="{89E6DCB3-0881-450B-9BA2-2EE0E56C1C8C}"/>
              </a:ext>
            </a:extLst>
          </p:cNvPr>
          <p:cNvSpPr/>
          <p:nvPr/>
        </p:nvSpPr>
        <p:spPr>
          <a:xfrm>
            <a:off x="6385124" y="3426372"/>
            <a:ext cx="3914926" cy="888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PP-TSM</a:t>
            </a:r>
            <a:endParaRPr lang="en-US" dirty="0"/>
          </a:p>
        </p:txBody>
      </p:sp>
      <p:sp>
        <p:nvSpPr>
          <p:cNvPr id="15" name="Arrow: Right 14">
            <a:extLst>
              <a:ext uri="{FF2B5EF4-FFF2-40B4-BE49-F238E27FC236}">
                <a16:creationId xmlns:a16="http://schemas.microsoft.com/office/drawing/2014/main" id="{594CBE65-A70F-463E-A0C1-A0381A244F7C}"/>
              </a:ext>
            </a:extLst>
          </p:cNvPr>
          <p:cNvSpPr/>
          <p:nvPr/>
        </p:nvSpPr>
        <p:spPr>
          <a:xfrm>
            <a:off x="8066958" y="4431978"/>
            <a:ext cx="1116546" cy="712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hrnet</a:t>
            </a:r>
            <a:endParaRPr lang="en-US" dirty="0"/>
          </a:p>
        </p:txBody>
      </p:sp>
      <p:sp>
        <p:nvSpPr>
          <p:cNvPr id="18" name="Arrow: Right 17">
            <a:extLst>
              <a:ext uri="{FF2B5EF4-FFF2-40B4-BE49-F238E27FC236}">
                <a16:creationId xmlns:a16="http://schemas.microsoft.com/office/drawing/2014/main" id="{79E1CC5B-C519-42E0-921E-FBF0AAED554A}"/>
              </a:ext>
            </a:extLst>
          </p:cNvPr>
          <p:cNvSpPr/>
          <p:nvPr/>
        </p:nvSpPr>
        <p:spPr>
          <a:xfrm>
            <a:off x="9183504" y="4384773"/>
            <a:ext cx="1116546" cy="747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stgcn</a:t>
            </a:r>
            <a:endParaRPr lang="en-US" dirty="0"/>
          </a:p>
        </p:txBody>
      </p:sp>
      <p:sp>
        <p:nvSpPr>
          <p:cNvPr id="19" name="Arrow: Right 18">
            <a:extLst>
              <a:ext uri="{FF2B5EF4-FFF2-40B4-BE49-F238E27FC236}">
                <a16:creationId xmlns:a16="http://schemas.microsoft.com/office/drawing/2014/main" id="{800BC37D-CDE8-469C-AC1D-D94CE2F02B38}"/>
              </a:ext>
            </a:extLst>
          </p:cNvPr>
          <p:cNvSpPr/>
          <p:nvPr/>
        </p:nvSpPr>
        <p:spPr>
          <a:xfrm>
            <a:off x="8086574" y="5202620"/>
            <a:ext cx="2213475" cy="68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PPLCNet</a:t>
            </a:r>
            <a:endParaRPr lang="en-US" dirty="0"/>
          </a:p>
        </p:txBody>
      </p:sp>
      <p:sp>
        <p:nvSpPr>
          <p:cNvPr id="20" name="Arrow: Right 19">
            <a:extLst>
              <a:ext uri="{FF2B5EF4-FFF2-40B4-BE49-F238E27FC236}">
                <a16:creationId xmlns:a16="http://schemas.microsoft.com/office/drawing/2014/main" id="{F99F441F-7442-46E9-AFB5-D698F93E8447}"/>
              </a:ext>
            </a:extLst>
          </p:cNvPr>
          <p:cNvSpPr/>
          <p:nvPr/>
        </p:nvSpPr>
        <p:spPr>
          <a:xfrm>
            <a:off x="10309333" y="3933498"/>
            <a:ext cx="1262557" cy="2664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a:t>
            </a:r>
          </a:p>
        </p:txBody>
      </p:sp>
      <p:sp>
        <p:nvSpPr>
          <p:cNvPr id="22" name="Arrow: Right 21">
            <a:extLst>
              <a:ext uri="{FF2B5EF4-FFF2-40B4-BE49-F238E27FC236}">
                <a16:creationId xmlns:a16="http://schemas.microsoft.com/office/drawing/2014/main" id="{3BE7B3F4-181A-4D3B-9B80-439044119F2A}"/>
              </a:ext>
            </a:extLst>
          </p:cNvPr>
          <p:cNvSpPr/>
          <p:nvPr/>
        </p:nvSpPr>
        <p:spPr>
          <a:xfrm>
            <a:off x="8076154" y="5961197"/>
            <a:ext cx="2223896" cy="790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PPLCNet</a:t>
            </a:r>
            <a:endParaRPr lang="en-US" dirty="0"/>
          </a:p>
        </p:txBody>
      </p:sp>
      <p:cxnSp>
        <p:nvCxnSpPr>
          <p:cNvPr id="25" name="Straight Connector 24">
            <a:extLst>
              <a:ext uri="{FF2B5EF4-FFF2-40B4-BE49-F238E27FC236}">
                <a16:creationId xmlns:a16="http://schemas.microsoft.com/office/drawing/2014/main" id="{42D6A3DF-F687-486A-949D-8164A59FD832}"/>
              </a:ext>
            </a:extLst>
          </p:cNvPr>
          <p:cNvCxnSpPr/>
          <p:nvPr/>
        </p:nvCxnSpPr>
        <p:spPr>
          <a:xfrm>
            <a:off x="10318528" y="3285817"/>
            <a:ext cx="0" cy="3572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9331C1-8BF2-41D7-A228-E5C619728D84}"/>
              </a:ext>
            </a:extLst>
          </p:cNvPr>
          <p:cNvCxnSpPr/>
          <p:nvPr/>
        </p:nvCxnSpPr>
        <p:spPr>
          <a:xfrm>
            <a:off x="8069762" y="4177861"/>
            <a:ext cx="0" cy="268013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443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OpenVINO</a:t>
            </a:r>
            <a:r>
              <a:rPr lang="zh-CN" altLang="en-US" dirty="0"/>
              <a:t>部署模型</a:t>
            </a:r>
          </a:p>
        </p:txBody>
      </p:sp>
      <p:sp>
        <p:nvSpPr>
          <p:cNvPr id="20" name="文本框 19"/>
          <p:cNvSpPr txBox="1"/>
          <p:nvPr/>
        </p:nvSpPr>
        <p:spPr>
          <a:xfrm>
            <a:off x="400685" y="1022985"/>
            <a:ext cx="4871030" cy="458908"/>
          </a:xfrm>
          <a:prstGeom prst="rect">
            <a:avLst/>
          </a:prstGeom>
          <a:noFill/>
        </p:spPr>
        <p:txBody>
          <a:bodyPr wrap="square" rtlCol="0">
            <a:spAutoFit/>
          </a:bodyPr>
          <a:lstStyle>
            <a:defPPr>
              <a:defRPr lang="zh-CN"/>
            </a:defPPr>
            <a:lvl1pPr indent="-285750">
              <a:lnSpc>
                <a:spcPct val="150000"/>
              </a:lnSpc>
              <a:buFont typeface="Arial" panose="020B0604020202090204" pitchFamily="34" charset="0"/>
              <a:buChar char="•"/>
              <a:defRPr b="1">
                <a:ea typeface="微软雅黑" panose="020B0503020204020204" pitchFamily="34" charset="-122"/>
              </a:defRPr>
            </a:lvl1pPr>
            <a:lvl2pPr marL="611505" lvl="1" indent="-342900">
              <a:lnSpc>
                <a:spcPct val="150000"/>
              </a:lnSpc>
              <a:buFont typeface="等线" panose="02010600030101010101" charset="-122"/>
              <a:buChar char="–"/>
              <a:defRPr>
                <a:ea typeface="微软雅黑" panose="020B0503020204020204" pitchFamily="34" charset="-122"/>
              </a:defRPr>
            </a:lvl2pPr>
          </a:lstStyle>
          <a:p>
            <a:r>
              <a:rPr lang="zh-CN" altLang="en-US" dirty="0">
                <a:latin typeface="+mn-ea"/>
                <a:ea typeface="+mn-ea"/>
              </a:rPr>
              <a:t>同步模式</a:t>
            </a:r>
          </a:p>
        </p:txBody>
      </p:sp>
      <p:sp>
        <p:nvSpPr>
          <p:cNvPr id="5" name="文本框 4"/>
          <p:cNvSpPr txBox="1"/>
          <p:nvPr/>
        </p:nvSpPr>
        <p:spPr>
          <a:xfrm>
            <a:off x="6821805" y="1022985"/>
            <a:ext cx="2075815" cy="458908"/>
          </a:xfrm>
          <a:prstGeom prst="rect">
            <a:avLst/>
          </a:prstGeom>
          <a:noFill/>
        </p:spPr>
        <p:txBody>
          <a:bodyPr wrap="square" rtlCol="0">
            <a:spAutoFit/>
          </a:bodyPr>
          <a:lstStyle>
            <a:defPPr>
              <a:defRPr lang="zh-CN"/>
            </a:defPPr>
            <a:lvl1pPr indent="-285750">
              <a:lnSpc>
                <a:spcPct val="150000"/>
              </a:lnSpc>
              <a:buFont typeface="Arial" panose="020B0604020202090204" pitchFamily="34" charset="0"/>
              <a:buChar char="•"/>
              <a:defRPr b="1">
                <a:ea typeface="微软雅黑" panose="020B0503020204020204" pitchFamily="34" charset="-122"/>
              </a:defRPr>
            </a:lvl1pPr>
            <a:lvl2pPr marL="611505" lvl="1" indent="-342900">
              <a:lnSpc>
                <a:spcPct val="150000"/>
              </a:lnSpc>
              <a:buFont typeface="等线" panose="02010600030101010101" charset="-122"/>
              <a:buChar char="–"/>
              <a:defRPr>
                <a:ea typeface="微软雅黑" panose="020B0503020204020204" pitchFamily="34" charset="-122"/>
              </a:defRPr>
            </a:lvl2pPr>
          </a:lstStyle>
          <a:p>
            <a:r>
              <a:rPr lang="zh-CN" altLang="en-US" dirty="0">
                <a:latin typeface="+mn-ea"/>
                <a:ea typeface="+mn-ea"/>
              </a:rPr>
              <a:t>异步模式</a:t>
            </a:r>
          </a:p>
        </p:txBody>
      </p:sp>
      <p:pic>
        <p:nvPicPr>
          <p:cNvPr id="4" name="Picture 3" descr="Graphical user interface, text, application&#10;&#10;Description automatically generated">
            <a:extLst>
              <a:ext uri="{FF2B5EF4-FFF2-40B4-BE49-F238E27FC236}">
                <a16:creationId xmlns:a16="http://schemas.microsoft.com/office/drawing/2014/main" id="{902F95E4-58FD-415B-9557-5B0AEF7B804E}"/>
              </a:ext>
            </a:extLst>
          </p:cNvPr>
          <p:cNvPicPr>
            <a:picLocks noChangeAspect="1"/>
          </p:cNvPicPr>
          <p:nvPr/>
        </p:nvPicPr>
        <p:blipFill>
          <a:blip r:embed="rId3"/>
          <a:stretch>
            <a:fillRect/>
          </a:stretch>
        </p:blipFill>
        <p:spPr>
          <a:xfrm>
            <a:off x="517677" y="1587382"/>
            <a:ext cx="5578323" cy="4755292"/>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0A04FDFC-F4B1-41F8-B3A2-DB060D6FC7F2}"/>
              </a:ext>
            </a:extLst>
          </p:cNvPr>
          <p:cNvPicPr>
            <a:picLocks noChangeAspect="1"/>
          </p:cNvPicPr>
          <p:nvPr/>
        </p:nvPicPr>
        <p:blipFill>
          <a:blip r:embed="rId4"/>
          <a:stretch>
            <a:fillRect/>
          </a:stretch>
        </p:blipFill>
        <p:spPr>
          <a:xfrm>
            <a:off x="6283107" y="1537847"/>
            <a:ext cx="5532599" cy="4854361"/>
          </a:xfrm>
          <a:prstGeom prst="rect">
            <a:avLst/>
          </a:prstGeom>
        </p:spPr>
      </p:pic>
    </p:spTree>
    <p:extLst>
      <p:ext uri="{BB962C8B-B14F-4D97-AF65-F5344CB8AC3E}">
        <p14:creationId xmlns:p14="http://schemas.microsoft.com/office/powerpoint/2010/main" val="2460469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9156" y="278256"/>
            <a:ext cx="6305892" cy="486672"/>
          </a:xfrm>
        </p:spPr>
        <p:txBody>
          <a:bodyPr/>
          <a:lstStyle/>
          <a:p>
            <a:r>
              <a:rPr lang="zh-CN" altLang="en-US" dirty="0"/>
              <a:t>效果展示</a:t>
            </a:r>
          </a:p>
        </p:txBody>
      </p:sp>
    </p:spTree>
    <p:extLst>
      <p:ext uri="{BB962C8B-B14F-4D97-AF65-F5344CB8AC3E}">
        <p14:creationId xmlns:p14="http://schemas.microsoft.com/office/powerpoint/2010/main" val="297817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descr="矩形&#10;&#10;中度可信度描述已自动生成"/>
          <p:cNvPicPr>
            <a:picLocks noChangeAspect="1"/>
          </p:cNvPicPr>
          <p:nvPr/>
        </p:nvPicPr>
        <p:blipFill>
          <a:blip r:embed="rId3"/>
          <a:stretch>
            <a:fillRect/>
          </a:stretch>
        </p:blipFill>
        <p:spPr>
          <a:xfrm>
            <a:off x="0" y="0"/>
            <a:ext cx="5951397" cy="3353279"/>
          </a:xfrm>
          <a:prstGeom prst="rect">
            <a:avLst/>
          </a:prstGeom>
        </p:spPr>
      </p:pic>
      <p:pic>
        <p:nvPicPr>
          <p:cNvPr id="61" name="图片 60" descr="背景图案&#10;&#10;中度可信度描述已自动生成"/>
          <p:cNvPicPr>
            <a:picLocks noChangeAspect="1"/>
          </p:cNvPicPr>
          <p:nvPr/>
        </p:nvPicPr>
        <p:blipFill>
          <a:blip r:embed="rId4">
            <a:alphaModFix amt="5000"/>
          </a:blip>
          <a:stretch>
            <a:fillRect/>
          </a:stretch>
        </p:blipFill>
        <p:spPr>
          <a:xfrm>
            <a:off x="6861898" y="3270854"/>
            <a:ext cx="5330102" cy="3587160"/>
          </a:xfrm>
          <a:prstGeom prst="rect">
            <a:avLst/>
          </a:prstGeom>
        </p:spPr>
      </p:pic>
      <p:grpSp>
        <p:nvGrpSpPr>
          <p:cNvPr id="77" name="组合 76"/>
          <p:cNvGrpSpPr/>
          <p:nvPr/>
        </p:nvGrpSpPr>
        <p:grpSpPr>
          <a:xfrm>
            <a:off x="2479756" y="1902629"/>
            <a:ext cx="1298401" cy="2134754"/>
            <a:chOff x="2583106" y="1902629"/>
            <a:chExt cx="1298401" cy="2134754"/>
          </a:xfrm>
        </p:grpSpPr>
        <p:sp>
          <p:nvSpPr>
            <p:cNvPr id="16" name="Title 1"/>
            <p:cNvSpPr txBox="1"/>
            <p:nvPr/>
          </p:nvSpPr>
          <p:spPr>
            <a:xfrm>
              <a:off x="3223155" y="1902629"/>
              <a:ext cx="658352" cy="21347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b="1" dirty="0">
                  <a:solidFill>
                    <a:srgbClr val="0300F9"/>
                  </a:solidFill>
                  <a:latin typeface="Microsoft YaHei" panose="020B0503020204020204" pitchFamily="34" charset="-122"/>
                  <a:ea typeface="Microsoft YaHei" panose="020B0503020204020204" pitchFamily="34" charset="-122"/>
                </a:rPr>
                <a:t>目</a:t>
              </a:r>
              <a:endParaRPr lang="en-US" altLang="zh-CN" b="1" dirty="0">
                <a:solidFill>
                  <a:srgbClr val="0300F9"/>
                </a:solidFill>
                <a:latin typeface="Microsoft YaHei" panose="020B0503020204020204" pitchFamily="34" charset="-122"/>
                <a:ea typeface="Microsoft YaHei" panose="020B0503020204020204" pitchFamily="34" charset="-122"/>
              </a:endParaRPr>
            </a:p>
            <a:p>
              <a:pPr>
                <a:lnSpc>
                  <a:spcPct val="150000"/>
                </a:lnSpc>
              </a:pPr>
              <a:r>
                <a:rPr lang="zh-CN" altLang="en-US" b="1" dirty="0">
                  <a:solidFill>
                    <a:srgbClr val="0300F9"/>
                  </a:solidFill>
                  <a:latin typeface="Microsoft YaHei" panose="020B0503020204020204" pitchFamily="34" charset="-122"/>
                  <a:ea typeface="Microsoft YaHei" panose="020B0503020204020204" pitchFamily="34" charset="-122"/>
                </a:rPr>
                <a:t>录</a:t>
              </a:r>
              <a:endParaRPr lang="en-US" altLang="zh-CN" b="1" dirty="0">
                <a:solidFill>
                  <a:srgbClr val="0300F9"/>
                </a:solidFill>
                <a:latin typeface="Microsoft YaHei" panose="020B0503020204020204" pitchFamily="34" charset="-122"/>
                <a:ea typeface="Microsoft YaHei" panose="020B0503020204020204" pitchFamily="34" charset="-122"/>
              </a:endParaRPr>
            </a:p>
          </p:txBody>
        </p:sp>
        <p:sp>
          <p:nvSpPr>
            <p:cNvPr id="17" name="Title 1"/>
            <p:cNvSpPr txBox="1"/>
            <p:nvPr/>
          </p:nvSpPr>
          <p:spPr>
            <a:xfrm rot="5400000">
              <a:off x="2103227" y="2628796"/>
              <a:ext cx="1780027"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400" b="1" dirty="0">
                  <a:ln w="6350" cmpd="thickThin">
                    <a:solidFill>
                      <a:srgbClr val="0300F9">
                        <a:alpha val="49000"/>
                      </a:srgbClr>
                    </a:solidFill>
                  </a:ln>
                  <a:noFill/>
                  <a:latin typeface="Microsoft YaHei" panose="020B0503020204020204" pitchFamily="34" charset="-122"/>
                  <a:ea typeface="Microsoft YaHei" panose="020B0503020204020204" pitchFamily="34" charset="-122"/>
                </a:rPr>
                <a:t>CONTENT</a:t>
              </a:r>
            </a:p>
          </p:txBody>
        </p:sp>
      </p:grpSp>
      <p:grpSp>
        <p:nvGrpSpPr>
          <p:cNvPr id="44" name="组合 43"/>
          <p:cNvGrpSpPr/>
          <p:nvPr/>
        </p:nvGrpSpPr>
        <p:grpSpPr>
          <a:xfrm>
            <a:off x="10545506" y="5948338"/>
            <a:ext cx="1191178" cy="360000"/>
            <a:chOff x="3774119" y="2755900"/>
            <a:chExt cx="1191178" cy="360000"/>
          </a:xfrm>
        </p:grpSpPr>
        <p:pic>
          <p:nvPicPr>
            <p:cNvPr id="39" name="图片 38" descr="图标&#10;&#10;描述已自动生成"/>
            <p:cNvPicPr>
              <a:picLocks noChangeAspect="1"/>
            </p:cNvPicPr>
            <p:nvPr/>
          </p:nvPicPr>
          <p:blipFill>
            <a:blip r:embed="rId5"/>
            <a:stretch>
              <a:fillRect/>
            </a:stretch>
          </p:blipFill>
          <p:spPr>
            <a:xfrm flipH="1">
              <a:off x="4189708" y="2755900"/>
              <a:ext cx="360000" cy="360000"/>
            </a:xfrm>
            <a:prstGeom prst="rect">
              <a:avLst/>
            </a:prstGeom>
          </p:spPr>
        </p:pic>
        <p:pic>
          <p:nvPicPr>
            <p:cNvPr id="41" name="图片 40" descr="图标&#10;&#10;描述已自动生成"/>
            <p:cNvPicPr>
              <a:picLocks noChangeAspect="1"/>
            </p:cNvPicPr>
            <p:nvPr/>
          </p:nvPicPr>
          <p:blipFill>
            <a:blip r:embed="rId6"/>
            <a:stretch>
              <a:fillRect/>
            </a:stretch>
          </p:blipFill>
          <p:spPr>
            <a:xfrm flipH="1">
              <a:off x="4605297" y="2755900"/>
              <a:ext cx="360000" cy="360000"/>
            </a:xfrm>
            <a:prstGeom prst="rect">
              <a:avLst/>
            </a:prstGeom>
          </p:spPr>
        </p:pic>
        <p:pic>
          <p:nvPicPr>
            <p:cNvPr id="43" name="图片 42" descr="图标&#10;&#10;描述已自动生成"/>
            <p:cNvPicPr>
              <a:picLocks noChangeAspect="1"/>
            </p:cNvPicPr>
            <p:nvPr/>
          </p:nvPicPr>
          <p:blipFill>
            <a:blip r:embed="rId7"/>
            <a:stretch>
              <a:fillRect/>
            </a:stretch>
          </p:blipFill>
          <p:spPr>
            <a:xfrm flipH="1">
              <a:off x="3774119" y="2755900"/>
              <a:ext cx="360000" cy="360000"/>
            </a:xfrm>
            <a:prstGeom prst="rect">
              <a:avLst/>
            </a:prstGeom>
          </p:spPr>
        </p:pic>
      </p:grpSp>
      <p:sp>
        <p:nvSpPr>
          <p:cNvPr id="47" name="椭圆 46"/>
          <p:cNvSpPr/>
          <p:nvPr/>
        </p:nvSpPr>
        <p:spPr>
          <a:xfrm>
            <a:off x="4566864" y="1716778"/>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4678916" y="1857911"/>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01</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49" name="Title 1"/>
          <p:cNvSpPr txBox="1"/>
          <p:nvPr/>
        </p:nvSpPr>
        <p:spPr>
          <a:xfrm>
            <a:off x="5360374" y="1687641"/>
            <a:ext cx="5600721"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dirty="0">
                <a:solidFill>
                  <a:srgbClr val="0300F9"/>
                </a:solidFill>
                <a:latin typeface="Microsoft YaHei" panose="020B0503020204020204" pitchFamily="34" charset="-122"/>
                <a:ea typeface="Microsoft YaHei" panose="020B0503020204020204" pitchFamily="34" charset="-122"/>
              </a:rPr>
              <a:t>电表识别任务的背景介绍</a:t>
            </a:r>
            <a:endParaRPr lang="en-US" altLang="zh-CN" sz="2400" dirty="0">
              <a:solidFill>
                <a:srgbClr val="0300F9"/>
              </a:solidFill>
              <a:latin typeface="Microsoft YaHei" panose="020B0503020204020204" pitchFamily="34" charset="-122"/>
              <a:ea typeface="Microsoft YaHei" panose="020B0503020204020204" pitchFamily="34" charset="-122"/>
            </a:endParaRPr>
          </a:p>
        </p:txBody>
      </p:sp>
      <p:sp>
        <p:nvSpPr>
          <p:cNvPr id="52" name="Title 1"/>
          <p:cNvSpPr txBox="1"/>
          <p:nvPr/>
        </p:nvSpPr>
        <p:spPr>
          <a:xfrm>
            <a:off x="5360374" y="2640484"/>
            <a:ext cx="5960721"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t>电表识别点读的技术方案</a:t>
            </a:r>
            <a:endParaRPr lang="en-US" altLang="zh-CN" dirty="0"/>
          </a:p>
        </p:txBody>
      </p:sp>
      <p:sp>
        <p:nvSpPr>
          <p:cNvPr id="55" name="Title 1"/>
          <p:cNvSpPr txBox="1"/>
          <p:nvPr/>
        </p:nvSpPr>
        <p:spPr>
          <a:xfrm>
            <a:off x="5360374" y="3593327"/>
            <a:ext cx="6016310"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t>基于</a:t>
            </a:r>
            <a:r>
              <a:rPr lang="en-US" altLang="zh-CN" dirty="0" err="1"/>
              <a:t>OpenVINO</a:t>
            </a:r>
            <a:r>
              <a:rPr lang="zh-CN" altLang="en-US" dirty="0"/>
              <a:t>的应用实践</a:t>
            </a:r>
            <a:endParaRPr lang="en-US" altLang="zh-CN" dirty="0"/>
          </a:p>
        </p:txBody>
      </p:sp>
      <p:sp>
        <p:nvSpPr>
          <p:cNvPr id="71" name="椭圆 70"/>
          <p:cNvSpPr/>
          <p:nvPr/>
        </p:nvSpPr>
        <p:spPr>
          <a:xfrm>
            <a:off x="4566864" y="2667311"/>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p:cNvSpPr txBox="1"/>
          <p:nvPr/>
        </p:nvSpPr>
        <p:spPr>
          <a:xfrm>
            <a:off x="4678916" y="2808444"/>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02</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73" name="椭圆 72"/>
          <p:cNvSpPr/>
          <p:nvPr/>
        </p:nvSpPr>
        <p:spPr>
          <a:xfrm>
            <a:off x="4566864" y="3596379"/>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p:cNvSpPr txBox="1"/>
          <p:nvPr/>
        </p:nvSpPr>
        <p:spPr>
          <a:xfrm>
            <a:off x="4678916" y="3737512"/>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03</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0" name="Title 1"/>
          <p:cNvSpPr txBox="1"/>
          <p:nvPr/>
        </p:nvSpPr>
        <p:spPr>
          <a:xfrm>
            <a:off x="5330103" y="4529255"/>
            <a:ext cx="4919699" cy="820270"/>
          </a:xfrm>
          <a:prstGeom prst="rect">
            <a:avLst/>
          </a:prstGeom>
        </p:spPr>
        <p:txBody>
          <a:bodyPr/>
          <a:lstStyle>
            <a:defPPr>
              <a:defRPr lang="zh-CN"/>
            </a:defPPr>
            <a:lvl1pPr>
              <a:lnSpc>
                <a:spcPct val="150000"/>
              </a:lnSpc>
              <a:spcBef>
                <a:spcPct val="0"/>
              </a:spcBef>
              <a:buNone/>
              <a:defRPr sz="2400">
                <a:solidFill>
                  <a:srgbClr val="FF0000"/>
                </a:solidFill>
                <a:latin typeface="Microsoft YaHei" panose="020B0503020204020204" pitchFamily="34" charset="-122"/>
                <a:ea typeface="Microsoft YaHei" panose="020B0503020204020204" pitchFamily="34" charset="-122"/>
                <a:cs typeface="+mj-cs"/>
              </a:defRPr>
            </a:lvl1pPr>
          </a:lstStyle>
          <a:p>
            <a:r>
              <a:rPr lang="zh-CN" altLang="en-US" dirty="0"/>
              <a:t>总结与展望</a:t>
            </a:r>
            <a:endParaRPr lang="en-US" altLang="zh-CN" dirty="0"/>
          </a:p>
        </p:txBody>
      </p:sp>
      <p:sp>
        <p:nvSpPr>
          <p:cNvPr id="21" name="椭圆 20"/>
          <p:cNvSpPr/>
          <p:nvPr/>
        </p:nvSpPr>
        <p:spPr>
          <a:xfrm>
            <a:off x="4536593" y="4532307"/>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4648645" y="4673440"/>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04</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背景图案&#10;&#10;描述已自动生成"/>
          <p:cNvPicPr>
            <a:picLocks noChangeAspect="1"/>
          </p:cNvPicPr>
          <p:nvPr/>
        </p:nvPicPr>
        <p:blipFill>
          <a:blip r:embed="rId2"/>
          <a:stretch>
            <a:fillRect/>
          </a:stretch>
        </p:blipFill>
        <p:spPr>
          <a:xfrm>
            <a:off x="0" y="0"/>
            <a:ext cx="12192000" cy="6858000"/>
          </a:xfrm>
          <a:prstGeom prst="rect">
            <a:avLst/>
          </a:prstGeom>
        </p:spPr>
      </p:pic>
      <p:sp>
        <p:nvSpPr>
          <p:cNvPr id="4" name="文本框 3"/>
          <p:cNvSpPr txBox="1"/>
          <p:nvPr/>
        </p:nvSpPr>
        <p:spPr>
          <a:xfrm>
            <a:off x="4958703" y="3248858"/>
            <a:ext cx="2999688" cy="400110"/>
          </a:xfrm>
          <a:prstGeom prst="rect">
            <a:avLst/>
          </a:prstGeom>
          <a:noFill/>
        </p:spPr>
        <p:txBody>
          <a:bodyPr wrap="square" rtlCol="0">
            <a:spAutoFit/>
          </a:bodyPr>
          <a:lstStyle/>
          <a:p>
            <a:r>
              <a:rPr kumimoji="1" lang="en-US" altLang="en-US" sz="2000" b="1" dirty="0">
                <a:solidFill>
                  <a:schemeClr val="bg1"/>
                </a:solidFill>
                <a:latin typeface="Lantinghei SC Demibold" panose="02000000000000000000" pitchFamily="2" charset="-122"/>
                <a:ea typeface="Lantinghei SC Demibold" panose="02000000000000000000" pitchFamily="2" charset="-122"/>
              </a:rPr>
              <a:t>谢谢观看</a:t>
            </a:r>
          </a:p>
        </p:txBody>
      </p:sp>
      <p:sp>
        <p:nvSpPr>
          <p:cNvPr id="7" name="文本框 6"/>
          <p:cNvSpPr txBox="1"/>
          <p:nvPr/>
        </p:nvSpPr>
        <p:spPr>
          <a:xfrm>
            <a:off x="4962942" y="2819013"/>
            <a:ext cx="2999688" cy="461665"/>
          </a:xfrm>
          <a:prstGeom prst="rect">
            <a:avLst/>
          </a:prstGeom>
          <a:noFill/>
        </p:spPr>
        <p:txBody>
          <a:bodyPr wrap="square" rtlCol="0">
            <a:spAutoFit/>
          </a:bodyPr>
          <a:lstStyle/>
          <a:p>
            <a:r>
              <a:rPr kumimoji="1" lang="en-US" altLang="en-US" sz="2400" b="1" dirty="0">
                <a:solidFill>
                  <a:schemeClr val="bg1"/>
                </a:solidFill>
                <a:latin typeface="Lantinghei SC Demibold" panose="02000000000000000000" pitchFamily="2" charset="-122"/>
                <a:ea typeface="Lantinghei SC Demibold" panose="02000000000000000000" pitchFamily="2" charset="-122"/>
              </a:rPr>
              <a:t>THANKS</a:t>
            </a:r>
          </a:p>
        </p:txBody>
      </p:sp>
      <p:pic>
        <p:nvPicPr>
          <p:cNvPr id="13" name="图片 12" descr="图标&#10;&#10;描述已自动生成"/>
          <p:cNvPicPr>
            <a:picLocks noChangeAspect="1"/>
          </p:cNvPicPr>
          <p:nvPr/>
        </p:nvPicPr>
        <p:blipFill>
          <a:blip r:embed="rId3"/>
          <a:stretch>
            <a:fillRect/>
          </a:stretch>
        </p:blipFill>
        <p:spPr>
          <a:xfrm>
            <a:off x="4504845" y="2797399"/>
            <a:ext cx="406708" cy="837958"/>
          </a:xfrm>
          <a:prstGeom prst="rect">
            <a:avLst/>
          </a:prstGeom>
        </p:spPr>
      </p:pic>
      <p:pic>
        <p:nvPicPr>
          <p:cNvPr id="14" name="图片 13" descr="卡通人物&#10;&#10;低可信度描述已自动生成"/>
          <p:cNvPicPr>
            <a:picLocks noChangeAspect="1"/>
          </p:cNvPicPr>
          <p:nvPr/>
        </p:nvPicPr>
        <p:blipFill>
          <a:blip r:embed="rId4"/>
          <a:stretch>
            <a:fillRect/>
          </a:stretch>
        </p:blipFill>
        <p:spPr>
          <a:xfrm>
            <a:off x="4583972" y="3948361"/>
            <a:ext cx="1138810" cy="479133"/>
          </a:xfrm>
          <a:prstGeom prst="rect">
            <a:avLst/>
          </a:prstGeom>
        </p:spPr>
      </p:pic>
      <p:grpSp>
        <p:nvGrpSpPr>
          <p:cNvPr id="15" name="组合 14"/>
          <p:cNvGrpSpPr/>
          <p:nvPr/>
        </p:nvGrpSpPr>
        <p:grpSpPr>
          <a:xfrm>
            <a:off x="5977359" y="4007927"/>
            <a:ext cx="1254286" cy="360000"/>
            <a:chOff x="782320" y="5585703"/>
            <a:chExt cx="1254286" cy="360000"/>
          </a:xfrm>
        </p:grpSpPr>
        <p:pic>
          <p:nvPicPr>
            <p:cNvPr id="16" name="图片 15" descr="图标&#10;&#10;描述已自动生成"/>
            <p:cNvPicPr>
              <a:picLocks noChangeAspect="1"/>
            </p:cNvPicPr>
            <p:nvPr/>
          </p:nvPicPr>
          <p:blipFill>
            <a:blip r:embed="rId5"/>
            <a:stretch>
              <a:fillRect/>
            </a:stretch>
          </p:blipFill>
          <p:spPr>
            <a:xfrm>
              <a:off x="782320" y="5585703"/>
              <a:ext cx="360000" cy="360000"/>
            </a:xfrm>
            <a:prstGeom prst="rect">
              <a:avLst/>
            </a:prstGeom>
          </p:spPr>
        </p:pic>
        <p:pic>
          <p:nvPicPr>
            <p:cNvPr id="17" name="图片 16" descr="图标&#10;&#10;描述已自动生成"/>
            <p:cNvPicPr>
              <a:picLocks noChangeAspect="1"/>
            </p:cNvPicPr>
            <p:nvPr/>
          </p:nvPicPr>
          <p:blipFill>
            <a:blip r:embed="rId6"/>
            <a:stretch>
              <a:fillRect/>
            </a:stretch>
          </p:blipFill>
          <p:spPr>
            <a:xfrm>
              <a:off x="1229463" y="5585703"/>
              <a:ext cx="360000" cy="360000"/>
            </a:xfrm>
            <a:prstGeom prst="rect">
              <a:avLst/>
            </a:prstGeom>
          </p:spPr>
        </p:pic>
        <p:pic>
          <p:nvPicPr>
            <p:cNvPr id="18" name="图片 17" descr="图标&#10;&#10;描述已自动生成"/>
            <p:cNvPicPr>
              <a:picLocks noChangeAspect="1"/>
            </p:cNvPicPr>
            <p:nvPr/>
          </p:nvPicPr>
          <p:blipFill>
            <a:blip r:embed="rId7"/>
            <a:stretch>
              <a:fillRect/>
            </a:stretch>
          </p:blipFill>
          <p:spPr>
            <a:xfrm>
              <a:off x="1676606" y="5585703"/>
              <a:ext cx="360000" cy="36000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人流量识别背景介绍</a:t>
            </a:r>
          </a:p>
        </p:txBody>
      </p:sp>
      <p:sp>
        <p:nvSpPr>
          <p:cNvPr id="3" name="矩形 2"/>
          <p:cNvSpPr/>
          <p:nvPr/>
        </p:nvSpPr>
        <p:spPr>
          <a:xfrm>
            <a:off x="442067" y="981075"/>
            <a:ext cx="11406222" cy="1477328"/>
          </a:xfrm>
          <a:prstGeom prst="rect">
            <a:avLst/>
          </a:prstGeom>
        </p:spPr>
        <p:txBody>
          <a:bodyPr wrap="square">
            <a:spAutoFit/>
          </a:bodyPr>
          <a:lstStyle/>
          <a:p>
            <a:r>
              <a:rPr lang="zh-CN" altLang="en-US" dirty="0">
                <a:solidFill>
                  <a:srgbClr val="333333"/>
                </a:solidFill>
                <a:latin typeface="Helvetica Neue" panose="02000503000000020004"/>
              </a:rPr>
              <a:t>在超大城市的管理中，如何应对人口密度增大所造成的拥挤、踩踏等事故是不可回避的问题。一旦人流密度超过场所所能容纳上限，后续的风险往往难以管控。去年</a:t>
            </a:r>
            <a:r>
              <a:rPr lang="en-US" altLang="zh-CN" dirty="0">
                <a:solidFill>
                  <a:srgbClr val="333333"/>
                </a:solidFill>
                <a:latin typeface="Helvetica Neue" panose="02000503000000020004"/>
              </a:rPr>
              <a:t>10</a:t>
            </a:r>
            <a:r>
              <a:rPr lang="zh-CN" altLang="en-US" dirty="0">
                <a:solidFill>
                  <a:srgbClr val="333333"/>
                </a:solidFill>
                <a:latin typeface="Helvetica Neue" panose="02000503000000020004"/>
              </a:rPr>
              <a:t>月在韩国梨泰院发生的踩踏事故共造成</a:t>
            </a:r>
            <a:r>
              <a:rPr lang="en-US" altLang="zh-CN" dirty="0">
                <a:solidFill>
                  <a:srgbClr val="333333"/>
                </a:solidFill>
                <a:latin typeface="Helvetica Neue" panose="02000503000000020004"/>
              </a:rPr>
              <a:t>156</a:t>
            </a:r>
            <a:r>
              <a:rPr lang="zh-CN" altLang="en-US" dirty="0">
                <a:solidFill>
                  <a:srgbClr val="333333"/>
                </a:solidFill>
                <a:latin typeface="Helvetica Neue" panose="02000503000000020004"/>
              </a:rPr>
              <a:t>人丧生，造成了不可挽回的损失。</a:t>
            </a:r>
            <a:endParaRPr lang="en-US" altLang="zh-CN" dirty="0">
              <a:solidFill>
                <a:srgbClr val="333333"/>
              </a:solidFill>
              <a:latin typeface="Helvetica Neue" panose="02000503000000020004"/>
            </a:endParaRPr>
          </a:p>
          <a:p>
            <a:r>
              <a:rPr lang="zh-CN" altLang="en-US" dirty="0">
                <a:solidFill>
                  <a:srgbClr val="333333"/>
                </a:solidFill>
                <a:latin typeface="Helvetica Neue" panose="02000503000000020004"/>
              </a:rPr>
              <a:t>传统的场所人流量估计一般依靠进出口闸机计数或使用人工在驻地或监控室中进行观察，是一项需要持续人力进行监督的工作。</a:t>
            </a:r>
            <a:endParaRPr lang="en-US" altLang="zh-CN" dirty="0">
              <a:solidFill>
                <a:srgbClr val="333333"/>
              </a:solidFill>
              <a:latin typeface="Helvetica Neue" panose="02000503000000020004"/>
            </a:endParaRPr>
          </a:p>
        </p:txBody>
      </p:sp>
      <p:graphicFrame>
        <p:nvGraphicFramePr>
          <p:cNvPr id="5" name="图示 4"/>
          <p:cNvGraphicFramePr/>
          <p:nvPr>
            <p:extLst>
              <p:ext uri="{D42A27DB-BD31-4B8C-83A1-F6EECF244321}">
                <p14:modId xmlns:p14="http://schemas.microsoft.com/office/powerpoint/2010/main" val="557773294"/>
              </p:ext>
            </p:extLst>
          </p:nvPr>
        </p:nvGraphicFramePr>
        <p:xfrm>
          <a:off x="5970547" y="2986391"/>
          <a:ext cx="5553413" cy="3103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5606374" y="2511287"/>
            <a:ext cx="6585626" cy="369332"/>
          </a:xfrm>
          <a:prstGeom prst="rect">
            <a:avLst/>
          </a:prstGeom>
        </p:spPr>
        <p:txBody>
          <a:bodyPr wrap="square">
            <a:spAutoFit/>
          </a:bodyPr>
          <a:lstStyle/>
          <a:p>
            <a:r>
              <a:rPr lang="zh-CN" altLang="en-US" dirty="0"/>
              <a:t>      使用</a:t>
            </a:r>
            <a:r>
              <a:rPr lang="en-US" altLang="zh-CN" dirty="0"/>
              <a:t>AI</a:t>
            </a:r>
            <a:r>
              <a:rPr lang="zh-CN" altLang="en-US" dirty="0"/>
              <a:t>实现人流量的自动识别，则具有如下显著</a:t>
            </a:r>
            <a:r>
              <a:rPr lang="zh-CN" altLang="en-US" dirty="0">
                <a:solidFill>
                  <a:srgbClr val="FF0000"/>
                </a:solidFill>
              </a:rPr>
              <a:t>优势</a:t>
            </a:r>
            <a:r>
              <a:rPr lang="zh-CN" altLang="en-US" dirty="0"/>
              <a:t>：</a:t>
            </a:r>
          </a:p>
        </p:txBody>
      </p:sp>
      <p:pic>
        <p:nvPicPr>
          <p:cNvPr id="11" name="Picture 10" descr="A picture containing indoor&#10;&#10;Description automatically generated">
            <a:extLst>
              <a:ext uri="{FF2B5EF4-FFF2-40B4-BE49-F238E27FC236}">
                <a16:creationId xmlns:a16="http://schemas.microsoft.com/office/drawing/2014/main" id="{99FB1377-07EE-49FA-8DD0-283F84C1EF8E}"/>
              </a:ext>
            </a:extLst>
          </p:cNvPr>
          <p:cNvPicPr>
            <a:picLocks noChangeAspect="1"/>
          </p:cNvPicPr>
          <p:nvPr/>
        </p:nvPicPr>
        <p:blipFill>
          <a:blip r:embed="rId8"/>
          <a:stretch>
            <a:fillRect/>
          </a:stretch>
        </p:blipFill>
        <p:spPr>
          <a:xfrm>
            <a:off x="447850" y="2933503"/>
            <a:ext cx="5522697" cy="31065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业务难点</a:t>
            </a:r>
            <a:r>
              <a:rPr kumimoji="1" lang="en-US" altLang="zh-CN" dirty="0"/>
              <a:t>-</a:t>
            </a:r>
            <a:r>
              <a:rPr kumimoji="1" lang="zh-CN" altLang="en-US" dirty="0"/>
              <a:t>人流量识别</a:t>
            </a:r>
            <a:endParaRPr kumimoji="1" lang="en-US" altLang="zh-CN" dirty="0"/>
          </a:p>
        </p:txBody>
      </p:sp>
      <p:sp>
        <p:nvSpPr>
          <p:cNvPr id="5" name="文本框 4"/>
          <p:cNvSpPr txBox="1"/>
          <p:nvPr/>
        </p:nvSpPr>
        <p:spPr>
          <a:xfrm>
            <a:off x="517996" y="1180188"/>
            <a:ext cx="5767764" cy="2120902"/>
          </a:xfrm>
          <a:prstGeom prst="rect">
            <a:avLst/>
          </a:prstGeom>
          <a:noFill/>
        </p:spPr>
        <p:txBody>
          <a:bodyPr wrap="square" rtlCol="0">
            <a:spAutoFit/>
          </a:bodyPr>
          <a:lstStyle>
            <a:defPPr>
              <a:defRPr lang="zh-CN"/>
            </a:defPPr>
            <a:lvl1pPr indent="-285750">
              <a:lnSpc>
                <a:spcPct val="150000"/>
              </a:lnSpc>
              <a:buFont typeface="Arial" panose="020B0604020202090204" pitchFamily="34" charset="0"/>
              <a:buChar char="•"/>
              <a:defRPr b="1">
                <a:ea typeface="微软雅黑" panose="020B0503020204020204" pitchFamily="34" charset="-122"/>
              </a:defRPr>
            </a:lvl1pPr>
            <a:lvl2pPr marL="611505" lvl="1" indent="-342900">
              <a:lnSpc>
                <a:spcPct val="150000"/>
              </a:lnSpc>
              <a:buFont typeface="等线" panose="02010600030101010101" charset="-122"/>
              <a:buChar char="–"/>
              <a:defRPr>
                <a:ea typeface="微软雅黑" panose="020B0503020204020204" pitchFamily="34" charset="-122"/>
              </a:defRPr>
            </a:lvl2pPr>
          </a:lstStyle>
          <a:p>
            <a:r>
              <a:rPr lang="zh-CN" altLang="en-US" dirty="0">
                <a:latin typeface="+mn-ea"/>
                <a:ea typeface="+mn-ea"/>
              </a:rPr>
              <a:t>目标遮挡严重</a:t>
            </a:r>
            <a:endParaRPr lang="en-US" altLang="zh-CN" dirty="0">
              <a:latin typeface="+mn-ea"/>
              <a:ea typeface="+mn-ea"/>
            </a:endParaRPr>
          </a:p>
          <a:p>
            <a:pPr lvl="1"/>
            <a:r>
              <a:rPr lang="zh-CN" altLang="en-US" dirty="0">
                <a:latin typeface="+mn-ea"/>
                <a:ea typeface="+mn-ea"/>
              </a:rPr>
              <a:t>行人密度大，互相遮挡严重，影响目标检测结果</a:t>
            </a:r>
            <a:endParaRPr lang="en-US" altLang="zh-CN" dirty="0">
              <a:latin typeface="+mn-ea"/>
              <a:ea typeface="+mn-ea"/>
            </a:endParaRPr>
          </a:p>
          <a:p>
            <a:r>
              <a:rPr lang="zh-CN" altLang="en-US" dirty="0">
                <a:latin typeface="+mn-ea"/>
                <a:ea typeface="+mn-ea"/>
              </a:rPr>
              <a:t>多模型</a:t>
            </a:r>
            <a:r>
              <a:rPr lang="en-US" altLang="zh-CN" dirty="0">
                <a:latin typeface="+mn-ea"/>
                <a:ea typeface="+mn-ea"/>
              </a:rPr>
              <a:t>pipeline</a:t>
            </a:r>
            <a:r>
              <a:rPr lang="zh-CN" altLang="en-US" dirty="0">
                <a:latin typeface="+mn-ea"/>
                <a:ea typeface="+mn-ea"/>
              </a:rPr>
              <a:t>性能瓶颈</a:t>
            </a:r>
            <a:endParaRPr lang="en-US" altLang="zh-CN" dirty="0">
              <a:latin typeface="+mn-ea"/>
              <a:ea typeface="+mn-ea"/>
            </a:endParaRPr>
          </a:p>
          <a:p>
            <a:pPr lvl="1">
              <a:buFont typeface="系统字体"/>
              <a:buChar char="—"/>
            </a:pPr>
            <a:r>
              <a:rPr lang="zh-CN" altLang="en-US" dirty="0"/>
              <a:t>实现监控的无监督，光有人流量跟踪是不够的</a:t>
            </a:r>
            <a:endParaRPr lang="en-US" altLang="zh-CN" dirty="0"/>
          </a:p>
          <a:p>
            <a:pPr lvl="1">
              <a:buFont typeface="系统字体"/>
              <a:buChar char="—"/>
            </a:pPr>
            <a:r>
              <a:rPr lang="zh-CN" altLang="en-US" dirty="0"/>
              <a:t>功能丰富与算力要求的冲突</a:t>
            </a:r>
            <a:endParaRPr lang="en-US" altLang="zh-CN" dirty="0">
              <a:latin typeface="+mn-ea"/>
              <a:ea typeface="+mn-ea"/>
            </a:endParaRPr>
          </a:p>
        </p:txBody>
      </p:sp>
      <p:pic>
        <p:nvPicPr>
          <p:cNvPr id="4" name="Picture 2" descr="人流量监测摄像头-俊竹监控人数">
            <a:extLst>
              <a:ext uri="{FF2B5EF4-FFF2-40B4-BE49-F238E27FC236}">
                <a16:creationId xmlns:a16="http://schemas.microsoft.com/office/drawing/2014/main" id="{C1AA7242-6476-45FD-BA22-CEABA4DCD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401" y="3419329"/>
            <a:ext cx="3968970" cy="26095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video game&#10;&#10;Description automatically generated">
            <a:extLst>
              <a:ext uri="{FF2B5EF4-FFF2-40B4-BE49-F238E27FC236}">
                <a16:creationId xmlns:a16="http://schemas.microsoft.com/office/drawing/2014/main" id="{B88F38D3-6ADA-4E3F-9097-AB6CBDD6807D}"/>
              </a:ext>
            </a:extLst>
          </p:cNvPr>
          <p:cNvPicPr>
            <a:picLocks noChangeAspect="1"/>
          </p:cNvPicPr>
          <p:nvPr/>
        </p:nvPicPr>
        <p:blipFill>
          <a:blip r:embed="rId4"/>
          <a:stretch>
            <a:fillRect/>
          </a:stretch>
        </p:blipFill>
        <p:spPr>
          <a:xfrm>
            <a:off x="7024473" y="1092992"/>
            <a:ext cx="4023126" cy="2336008"/>
          </a:xfrm>
          <a:prstGeom prst="rect">
            <a:avLst/>
          </a:prstGeom>
        </p:spPr>
      </p:pic>
      <p:pic>
        <p:nvPicPr>
          <p:cNvPr id="7" name="Picture 6" descr="A picture containing outdoor, building&#10;&#10;Description automatically generated">
            <a:extLst>
              <a:ext uri="{FF2B5EF4-FFF2-40B4-BE49-F238E27FC236}">
                <a16:creationId xmlns:a16="http://schemas.microsoft.com/office/drawing/2014/main" id="{DB941815-6F3A-41EB-9208-8CD41BFEDCE6}"/>
              </a:ext>
            </a:extLst>
          </p:cNvPr>
          <p:cNvPicPr>
            <a:picLocks noChangeAspect="1"/>
          </p:cNvPicPr>
          <p:nvPr/>
        </p:nvPicPr>
        <p:blipFill>
          <a:blip r:embed="rId5"/>
          <a:stretch>
            <a:fillRect/>
          </a:stretch>
        </p:blipFill>
        <p:spPr>
          <a:xfrm>
            <a:off x="7024473" y="3592748"/>
            <a:ext cx="4022684" cy="2262759"/>
          </a:xfrm>
          <a:prstGeom prst="rect">
            <a:avLst/>
          </a:prstGeom>
        </p:spPr>
      </p:pic>
      <p:sp>
        <p:nvSpPr>
          <p:cNvPr id="8" name="文本框 5">
            <a:extLst>
              <a:ext uri="{FF2B5EF4-FFF2-40B4-BE49-F238E27FC236}">
                <a16:creationId xmlns:a16="http://schemas.microsoft.com/office/drawing/2014/main" id="{27704259-1C44-40BE-84E4-825C87B21AB3}"/>
              </a:ext>
            </a:extLst>
          </p:cNvPr>
          <p:cNvSpPr txBox="1"/>
          <p:nvPr/>
        </p:nvSpPr>
        <p:spPr>
          <a:xfrm>
            <a:off x="80886" y="6114249"/>
            <a:ext cx="6096000" cy="369332"/>
          </a:xfrm>
          <a:prstGeom prst="rect">
            <a:avLst/>
          </a:prstGeom>
          <a:noFill/>
        </p:spPr>
        <p:txBody>
          <a:bodyPr wrap="square" rtlCol="0">
            <a:spAutoFit/>
          </a:bodyPr>
          <a:lstStyle/>
          <a:p>
            <a:pPr algn="ctr"/>
            <a:r>
              <a:rPr lang="zh-CN" altLang="en-US" dirty="0"/>
              <a:t>人流密集时，目标遮挡严重</a:t>
            </a:r>
          </a:p>
        </p:txBody>
      </p:sp>
      <p:sp>
        <p:nvSpPr>
          <p:cNvPr id="10" name="文本框 6">
            <a:extLst>
              <a:ext uri="{FF2B5EF4-FFF2-40B4-BE49-F238E27FC236}">
                <a16:creationId xmlns:a16="http://schemas.microsoft.com/office/drawing/2014/main" id="{08C84E49-FE07-486A-BB35-019253AF195A}"/>
              </a:ext>
            </a:extLst>
          </p:cNvPr>
          <p:cNvSpPr txBox="1"/>
          <p:nvPr/>
        </p:nvSpPr>
        <p:spPr>
          <a:xfrm>
            <a:off x="6096000" y="5944614"/>
            <a:ext cx="6096000" cy="369332"/>
          </a:xfrm>
          <a:prstGeom prst="rect">
            <a:avLst/>
          </a:prstGeom>
          <a:noFill/>
        </p:spPr>
        <p:txBody>
          <a:bodyPr wrap="square" rtlCol="0">
            <a:spAutoFit/>
          </a:bodyPr>
          <a:lstStyle/>
          <a:p>
            <a:pPr algn="ctr"/>
            <a:r>
              <a:rPr lang="zh-CN" altLang="en-US" dirty="0"/>
              <a:t>实现无监督监控，需要更多实用功能</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descr="矩形&#10;&#10;中度可信度描述已自动生成"/>
          <p:cNvPicPr>
            <a:picLocks noChangeAspect="1"/>
          </p:cNvPicPr>
          <p:nvPr/>
        </p:nvPicPr>
        <p:blipFill>
          <a:blip r:embed="rId3"/>
          <a:stretch>
            <a:fillRect/>
          </a:stretch>
        </p:blipFill>
        <p:spPr>
          <a:xfrm>
            <a:off x="0" y="0"/>
            <a:ext cx="5951397" cy="3353279"/>
          </a:xfrm>
          <a:prstGeom prst="rect">
            <a:avLst/>
          </a:prstGeom>
        </p:spPr>
      </p:pic>
      <p:pic>
        <p:nvPicPr>
          <p:cNvPr id="61" name="图片 60" descr="背景图案&#10;&#10;中度可信度描述已自动生成"/>
          <p:cNvPicPr>
            <a:picLocks noChangeAspect="1"/>
          </p:cNvPicPr>
          <p:nvPr/>
        </p:nvPicPr>
        <p:blipFill>
          <a:blip r:embed="rId4">
            <a:alphaModFix amt="5000"/>
          </a:blip>
          <a:stretch>
            <a:fillRect/>
          </a:stretch>
        </p:blipFill>
        <p:spPr>
          <a:xfrm>
            <a:off x="6861898" y="3270854"/>
            <a:ext cx="5330102" cy="3587160"/>
          </a:xfrm>
          <a:prstGeom prst="rect">
            <a:avLst/>
          </a:prstGeom>
        </p:spPr>
      </p:pic>
      <p:grpSp>
        <p:nvGrpSpPr>
          <p:cNvPr id="77" name="组合 76"/>
          <p:cNvGrpSpPr/>
          <p:nvPr/>
        </p:nvGrpSpPr>
        <p:grpSpPr>
          <a:xfrm>
            <a:off x="2479756" y="1902629"/>
            <a:ext cx="1298401" cy="2134754"/>
            <a:chOff x="2583106" y="1902629"/>
            <a:chExt cx="1298401" cy="2134754"/>
          </a:xfrm>
        </p:grpSpPr>
        <p:sp>
          <p:nvSpPr>
            <p:cNvPr id="16" name="Title 1"/>
            <p:cNvSpPr txBox="1"/>
            <p:nvPr/>
          </p:nvSpPr>
          <p:spPr>
            <a:xfrm>
              <a:off x="3223155" y="1902629"/>
              <a:ext cx="658352" cy="21347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b="1" dirty="0">
                  <a:solidFill>
                    <a:srgbClr val="0300F9"/>
                  </a:solidFill>
                  <a:latin typeface="Microsoft YaHei" panose="020B0503020204020204" pitchFamily="34" charset="-122"/>
                  <a:ea typeface="Microsoft YaHei" panose="020B0503020204020204" pitchFamily="34" charset="-122"/>
                </a:rPr>
                <a:t>目</a:t>
              </a:r>
              <a:endParaRPr lang="en-US" altLang="zh-CN" b="1" dirty="0">
                <a:solidFill>
                  <a:srgbClr val="0300F9"/>
                </a:solidFill>
                <a:latin typeface="Microsoft YaHei" panose="020B0503020204020204" pitchFamily="34" charset="-122"/>
                <a:ea typeface="Microsoft YaHei" panose="020B0503020204020204" pitchFamily="34" charset="-122"/>
              </a:endParaRPr>
            </a:p>
            <a:p>
              <a:pPr>
                <a:lnSpc>
                  <a:spcPct val="150000"/>
                </a:lnSpc>
              </a:pPr>
              <a:r>
                <a:rPr lang="zh-CN" altLang="en-US" b="1" dirty="0">
                  <a:solidFill>
                    <a:srgbClr val="0300F9"/>
                  </a:solidFill>
                  <a:latin typeface="Microsoft YaHei" panose="020B0503020204020204" pitchFamily="34" charset="-122"/>
                  <a:ea typeface="Microsoft YaHei" panose="020B0503020204020204" pitchFamily="34" charset="-122"/>
                </a:rPr>
                <a:t>录</a:t>
              </a:r>
              <a:endParaRPr lang="en-US" altLang="zh-CN" b="1" dirty="0">
                <a:solidFill>
                  <a:srgbClr val="0300F9"/>
                </a:solidFill>
                <a:latin typeface="Microsoft YaHei" panose="020B0503020204020204" pitchFamily="34" charset="-122"/>
                <a:ea typeface="Microsoft YaHei" panose="020B0503020204020204" pitchFamily="34" charset="-122"/>
              </a:endParaRPr>
            </a:p>
          </p:txBody>
        </p:sp>
        <p:sp>
          <p:nvSpPr>
            <p:cNvPr id="17" name="Title 1"/>
            <p:cNvSpPr txBox="1"/>
            <p:nvPr/>
          </p:nvSpPr>
          <p:spPr>
            <a:xfrm rot="5400000">
              <a:off x="2103227" y="2628796"/>
              <a:ext cx="1780027"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400" b="1" dirty="0">
                  <a:ln w="6350" cmpd="thickThin">
                    <a:solidFill>
                      <a:srgbClr val="0300F9">
                        <a:alpha val="49000"/>
                      </a:srgbClr>
                    </a:solidFill>
                  </a:ln>
                  <a:noFill/>
                  <a:latin typeface="Microsoft YaHei" panose="020B0503020204020204" pitchFamily="34" charset="-122"/>
                  <a:ea typeface="Microsoft YaHei" panose="020B0503020204020204" pitchFamily="34" charset="-122"/>
                </a:rPr>
                <a:t>CONTENT</a:t>
              </a:r>
            </a:p>
          </p:txBody>
        </p:sp>
      </p:grpSp>
      <p:grpSp>
        <p:nvGrpSpPr>
          <p:cNvPr id="44" name="组合 43"/>
          <p:cNvGrpSpPr/>
          <p:nvPr/>
        </p:nvGrpSpPr>
        <p:grpSpPr>
          <a:xfrm>
            <a:off x="10545506" y="5948338"/>
            <a:ext cx="1191178" cy="360000"/>
            <a:chOff x="3774119" y="2755900"/>
            <a:chExt cx="1191178" cy="360000"/>
          </a:xfrm>
        </p:grpSpPr>
        <p:pic>
          <p:nvPicPr>
            <p:cNvPr id="39" name="图片 38" descr="图标&#10;&#10;描述已自动生成"/>
            <p:cNvPicPr>
              <a:picLocks noChangeAspect="1"/>
            </p:cNvPicPr>
            <p:nvPr/>
          </p:nvPicPr>
          <p:blipFill>
            <a:blip r:embed="rId5"/>
            <a:stretch>
              <a:fillRect/>
            </a:stretch>
          </p:blipFill>
          <p:spPr>
            <a:xfrm flipH="1">
              <a:off x="4189708" y="2755900"/>
              <a:ext cx="360000" cy="360000"/>
            </a:xfrm>
            <a:prstGeom prst="rect">
              <a:avLst/>
            </a:prstGeom>
          </p:spPr>
        </p:pic>
        <p:pic>
          <p:nvPicPr>
            <p:cNvPr id="41" name="图片 40" descr="图标&#10;&#10;描述已自动生成"/>
            <p:cNvPicPr>
              <a:picLocks noChangeAspect="1"/>
            </p:cNvPicPr>
            <p:nvPr/>
          </p:nvPicPr>
          <p:blipFill>
            <a:blip r:embed="rId6"/>
            <a:stretch>
              <a:fillRect/>
            </a:stretch>
          </p:blipFill>
          <p:spPr>
            <a:xfrm flipH="1">
              <a:off x="4605297" y="2755900"/>
              <a:ext cx="360000" cy="360000"/>
            </a:xfrm>
            <a:prstGeom prst="rect">
              <a:avLst/>
            </a:prstGeom>
          </p:spPr>
        </p:pic>
        <p:pic>
          <p:nvPicPr>
            <p:cNvPr id="43" name="图片 42" descr="图标&#10;&#10;描述已自动生成"/>
            <p:cNvPicPr>
              <a:picLocks noChangeAspect="1"/>
            </p:cNvPicPr>
            <p:nvPr/>
          </p:nvPicPr>
          <p:blipFill>
            <a:blip r:embed="rId7"/>
            <a:stretch>
              <a:fillRect/>
            </a:stretch>
          </p:blipFill>
          <p:spPr>
            <a:xfrm flipH="1">
              <a:off x="3774119" y="2755900"/>
              <a:ext cx="360000" cy="360000"/>
            </a:xfrm>
            <a:prstGeom prst="rect">
              <a:avLst/>
            </a:prstGeom>
          </p:spPr>
        </p:pic>
      </p:grpSp>
      <p:sp>
        <p:nvSpPr>
          <p:cNvPr id="47" name="椭圆 46"/>
          <p:cNvSpPr/>
          <p:nvPr/>
        </p:nvSpPr>
        <p:spPr>
          <a:xfrm>
            <a:off x="4566864" y="1716778"/>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4678916" y="1857911"/>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01</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49" name="Title 1"/>
          <p:cNvSpPr txBox="1"/>
          <p:nvPr/>
        </p:nvSpPr>
        <p:spPr>
          <a:xfrm>
            <a:off x="5360374" y="1687641"/>
            <a:ext cx="5600721"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dirty="0">
                <a:solidFill>
                  <a:srgbClr val="0300F9"/>
                </a:solidFill>
                <a:latin typeface="Microsoft YaHei" panose="020B0503020204020204" pitchFamily="34" charset="-122"/>
                <a:ea typeface="Microsoft YaHei" panose="020B0503020204020204" pitchFamily="34" charset="-122"/>
              </a:rPr>
              <a:t>人流量识别任务的背景介绍</a:t>
            </a:r>
            <a:endParaRPr lang="en-US" altLang="zh-CN" sz="2400" dirty="0">
              <a:solidFill>
                <a:srgbClr val="0300F9"/>
              </a:solidFill>
              <a:latin typeface="Microsoft YaHei" panose="020B0503020204020204" pitchFamily="34" charset="-122"/>
              <a:ea typeface="Microsoft YaHei" panose="020B0503020204020204" pitchFamily="34" charset="-122"/>
            </a:endParaRPr>
          </a:p>
        </p:txBody>
      </p:sp>
      <p:sp>
        <p:nvSpPr>
          <p:cNvPr id="52" name="Title 1"/>
          <p:cNvSpPr txBox="1"/>
          <p:nvPr/>
        </p:nvSpPr>
        <p:spPr>
          <a:xfrm>
            <a:off x="5360374" y="2640484"/>
            <a:ext cx="5960721"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solidFill>
                  <a:srgbClr val="FF0000"/>
                </a:solidFill>
              </a:rPr>
              <a:t>人流量可视化大屏的技术方案</a:t>
            </a:r>
            <a:endParaRPr lang="en-US" altLang="zh-CN" dirty="0">
              <a:solidFill>
                <a:srgbClr val="FF0000"/>
              </a:solidFill>
            </a:endParaRPr>
          </a:p>
        </p:txBody>
      </p:sp>
      <p:sp>
        <p:nvSpPr>
          <p:cNvPr id="55" name="Title 1"/>
          <p:cNvSpPr txBox="1"/>
          <p:nvPr/>
        </p:nvSpPr>
        <p:spPr>
          <a:xfrm>
            <a:off x="5360374" y="3593327"/>
            <a:ext cx="6016310"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t>基于</a:t>
            </a:r>
            <a:r>
              <a:rPr lang="en-US" altLang="zh-CN" dirty="0" err="1"/>
              <a:t>OpenVINO</a:t>
            </a:r>
            <a:r>
              <a:rPr lang="zh-CN" altLang="en-US" dirty="0"/>
              <a:t>的应用实践</a:t>
            </a:r>
            <a:endParaRPr lang="en-US" altLang="zh-CN" dirty="0"/>
          </a:p>
        </p:txBody>
      </p:sp>
      <p:sp>
        <p:nvSpPr>
          <p:cNvPr id="71" name="椭圆 70"/>
          <p:cNvSpPr/>
          <p:nvPr/>
        </p:nvSpPr>
        <p:spPr>
          <a:xfrm>
            <a:off x="4566864" y="2667311"/>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p:cNvSpPr txBox="1"/>
          <p:nvPr/>
        </p:nvSpPr>
        <p:spPr>
          <a:xfrm>
            <a:off x="4678916" y="2808444"/>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02</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73" name="椭圆 72"/>
          <p:cNvSpPr/>
          <p:nvPr/>
        </p:nvSpPr>
        <p:spPr>
          <a:xfrm>
            <a:off x="4566864" y="3596379"/>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p:cNvSpPr txBox="1"/>
          <p:nvPr/>
        </p:nvSpPr>
        <p:spPr>
          <a:xfrm>
            <a:off x="4678916" y="3737512"/>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03</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0" name="Title 1"/>
          <p:cNvSpPr txBox="1"/>
          <p:nvPr/>
        </p:nvSpPr>
        <p:spPr>
          <a:xfrm>
            <a:off x="5330103" y="4529255"/>
            <a:ext cx="4919699" cy="820270"/>
          </a:xfrm>
          <a:prstGeom prst="rect">
            <a:avLst/>
          </a:prstGeom>
        </p:spPr>
        <p:txBody>
          <a:bodyPr/>
          <a:lstStyle>
            <a:defPPr>
              <a:defRPr lang="zh-CN"/>
            </a:defPPr>
            <a:lvl1pPr>
              <a:lnSpc>
                <a:spcPct val="150000"/>
              </a:lnSpc>
              <a:spcBef>
                <a:spcPct val="0"/>
              </a:spcBef>
              <a:buNone/>
              <a:defRPr sz="2400">
                <a:solidFill>
                  <a:srgbClr val="0300F9"/>
                </a:solidFill>
                <a:latin typeface="Microsoft YaHei" panose="020B0503020204020204" pitchFamily="34" charset="-122"/>
                <a:ea typeface="Microsoft YaHei" panose="020B0503020204020204" pitchFamily="34" charset="-122"/>
                <a:cs typeface="+mj-cs"/>
              </a:defRPr>
            </a:lvl1pPr>
          </a:lstStyle>
          <a:p>
            <a:r>
              <a:rPr lang="zh-CN" altLang="en-US" dirty="0"/>
              <a:t>总结与展望</a:t>
            </a:r>
            <a:endParaRPr lang="en-US" altLang="zh-CN" dirty="0"/>
          </a:p>
        </p:txBody>
      </p:sp>
      <p:sp>
        <p:nvSpPr>
          <p:cNvPr id="21" name="椭圆 20"/>
          <p:cNvSpPr/>
          <p:nvPr/>
        </p:nvSpPr>
        <p:spPr>
          <a:xfrm>
            <a:off x="4536593" y="4532307"/>
            <a:ext cx="658352" cy="658352"/>
          </a:xfrm>
          <a:prstGeom prst="ellipse">
            <a:avLst/>
          </a:prstGeom>
          <a:gradFill flip="none" rotWithShape="1">
            <a:gsLst>
              <a:gs pos="69000">
                <a:srgbClr val="0300F9"/>
              </a:gs>
              <a:gs pos="0">
                <a:srgbClr val="9835F7"/>
              </a:gs>
              <a:gs pos="100000">
                <a:srgbClr val="2B0CF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4648645" y="4673440"/>
            <a:ext cx="453970"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04</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9156" y="278256"/>
            <a:ext cx="7142278" cy="486672"/>
          </a:xfrm>
        </p:spPr>
        <p:txBody>
          <a:bodyPr/>
          <a:lstStyle/>
          <a:p>
            <a:r>
              <a:rPr lang="en-US" altLang="zh-CN" dirty="0"/>
              <a:t>PP-Human</a:t>
            </a:r>
            <a:r>
              <a:rPr lang="zh-CN" altLang="en-US" dirty="0"/>
              <a:t>：</a:t>
            </a:r>
            <a:r>
              <a:rPr lang="zh-CN" altLang="en-US" dirty="0">
                <a:solidFill>
                  <a:srgbClr val="FF0000"/>
                </a:solidFill>
              </a:rPr>
              <a:t>功能丰富一步到位！</a:t>
            </a:r>
          </a:p>
        </p:txBody>
      </p:sp>
      <p:sp>
        <p:nvSpPr>
          <p:cNvPr id="11" name="文本框 10"/>
          <p:cNvSpPr txBox="1"/>
          <p:nvPr/>
        </p:nvSpPr>
        <p:spPr>
          <a:xfrm>
            <a:off x="1082565" y="4220032"/>
            <a:ext cx="4572000" cy="2217851"/>
          </a:xfrm>
          <a:prstGeom prst="rect">
            <a:avLst/>
          </a:prstGeom>
          <a:noFill/>
        </p:spPr>
        <p:txBody>
          <a:bodyPr wrap="square" rtlCol="0" anchor="t">
            <a:spAutoFit/>
          </a:bodyPr>
          <a:lstStyle/>
          <a:p>
            <a:pPr lvl="1" indent="-285750">
              <a:lnSpc>
                <a:spcPct val="130000"/>
              </a:lnSpc>
              <a:buFont typeface="Arial" panose="020B0604020202090204" pitchFamily="34" charset="0"/>
              <a:buChar char="•"/>
            </a:pPr>
            <a:r>
              <a:rPr lang="zh-CN" altLang="en-US" dirty="0">
                <a:latin typeface="+mn-ea"/>
                <a:sym typeface="+mn-ea"/>
              </a:rPr>
              <a:t>五大</a:t>
            </a:r>
            <a:r>
              <a:rPr lang="zh-CN" altLang="en-US" dirty="0">
                <a:solidFill>
                  <a:srgbClr val="FF0000"/>
                </a:solidFill>
                <a:latin typeface="+mn-ea"/>
                <a:sym typeface="+mn-ea"/>
              </a:rPr>
              <a:t>异常行为</a:t>
            </a:r>
            <a:r>
              <a:rPr lang="zh-CN" altLang="en-US" dirty="0">
                <a:latin typeface="+mn-ea"/>
                <a:sym typeface="+mn-ea"/>
              </a:rPr>
              <a:t>识别</a:t>
            </a:r>
            <a:endParaRPr lang="en-US" altLang="zh-CN" dirty="0">
              <a:latin typeface="+mn-ea"/>
              <a:sym typeface="+mn-ea"/>
            </a:endParaRPr>
          </a:p>
          <a:p>
            <a:pPr lvl="2" indent="-285750">
              <a:lnSpc>
                <a:spcPct val="130000"/>
              </a:lnSpc>
              <a:buFont typeface="Arial" panose="020B0604020202090204" pitchFamily="34" charset="0"/>
              <a:buChar char="•"/>
            </a:pPr>
            <a:r>
              <a:rPr lang="zh-CN" altLang="en-US" dirty="0">
                <a:latin typeface="+mn-ea"/>
                <a:sym typeface="+mn-ea"/>
              </a:rPr>
              <a:t>抽烟、打电话、闯入、打架、摔倒</a:t>
            </a:r>
            <a:endParaRPr lang="en-US" altLang="zh-CN" dirty="0">
              <a:latin typeface="+mn-ea"/>
              <a:sym typeface="+mn-ea"/>
            </a:endParaRPr>
          </a:p>
          <a:p>
            <a:pPr lvl="1" indent="-285750">
              <a:lnSpc>
                <a:spcPct val="130000"/>
              </a:lnSpc>
              <a:buFont typeface="Arial" panose="020B0604020202090204" pitchFamily="34" charset="0"/>
              <a:buChar char="•"/>
            </a:pPr>
            <a:r>
              <a:rPr lang="en-US" altLang="zh-CN" dirty="0">
                <a:latin typeface="+mn-ea"/>
                <a:sym typeface="+mn-ea"/>
              </a:rPr>
              <a:t>26</a:t>
            </a:r>
            <a:r>
              <a:rPr lang="zh-CN" altLang="en-US" dirty="0">
                <a:latin typeface="+mn-ea"/>
                <a:sym typeface="+mn-ea"/>
              </a:rPr>
              <a:t>种</a:t>
            </a:r>
            <a:r>
              <a:rPr lang="zh-CN" altLang="en-US" dirty="0">
                <a:solidFill>
                  <a:srgbClr val="FF0000"/>
                </a:solidFill>
                <a:latin typeface="+mn-ea"/>
                <a:sym typeface="+mn-ea"/>
              </a:rPr>
              <a:t>人体属性</a:t>
            </a:r>
            <a:r>
              <a:rPr lang="zh-CN" altLang="en-US" dirty="0">
                <a:latin typeface="+mn-ea"/>
                <a:sym typeface="+mn-ea"/>
              </a:rPr>
              <a:t>分析</a:t>
            </a:r>
            <a:endParaRPr lang="en-US" altLang="zh-CN" dirty="0">
              <a:latin typeface="+mn-ea"/>
              <a:sym typeface="+mn-ea"/>
            </a:endParaRPr>
          </a:p>
          <a:p>
            <a:pPr lvl="1" indent="-285750">
              <a:lnSpc>
                <a:spcPct val="130000"/>
              </a:lnSpc>
              <a:buFont typeface="Arial" panose="020B0604020202090204" pitchFamily="34" charset="0"/>
              <a:buChar char="•"/>
            </a:pPr>
            <a:r>
              <a:rPr lang="zh-CN" altLang="en-US" dirty="0">
                <a:latin typeface="+mn-ea"/>
                <a:sym typeface="+mn-ea"/>
              </a:rPr>
              <a:t>实时</a:t>
            </a:r>
            <a:r>
              <a:rPr lang="zh-CN" altLang="en-US" dirty="0">
                <a:solidFill>
                  <a:srgbClr val="FF0000"/>
                </a:solidFill>
                <a:latin typeface="+mn-ea"/>
                <a:sym typeface="+mn-ea"/>
              </a:rPr>
              <a:t>人流计数</a:t>
            </a:r>
            <a:endParaRPr lang="en-US" altLang="zh-CN" dirty="0">
              <a:solidFill>
                <a:srgbClr val="FF0000"/>
              </a:solidFill>
              <a:latin typeface="+mn-ea"/>
              <a:sym typeface="+mn-ea"/>
            </a:endParaRPr>
          </a:p>
          <a:p>
            <a:pPr lvl="1" indent="-285750">
              <a:lnSpc>
                <a:spcPct val="130000"/>
              </a:lnSpc>
              <a:buFont typeface="Arial" panose="020B0604020202090204" pitchFamily="34" charset="0"/>
              <a:buChar char="•"/>
            </a:pPr>
            <a:r>
              <a:rPr lang="zh-CN" altLang="en-US" dirty="0">
                <a:latin typeface="+mn-ea"/>
                <a:sym typeface="+mn-ea"/>
              </a:rPr>
              <a:t>跨镜头（</a:t>
            </a:r>
            <a:r>
              <a:rPr lang="en-US" altLang="zh-CN" dirty="0" err="1">
                <a:solidFill>
                  <a:srgbClr val="FF0000"/>
                </a:solidFill>
                <a:latin typeface="+mn-ea"/>
                <a:sym typeface="+mn-ea"/>
              </a:rPr>
              <a:t>ReID</a:t>
            </a:r>
            <a:r>
              <a:rPr lang="zh-CN" altLang="en-US" dirty="0">
                <a:latin typeface="+mn-ea"/>
                <a:sym typeface="+mn-ea"/>
              </a:rPr>
              <a:t>）跟踪</a:t>
            </a:r>
            <a:endParaRPr lang="en-US" altLang="zh-CN" dirty="0">
              <a:latin typeface="+mn-ea"/>
              <a:sym typeface="+mn-ea"/>
            </a:endParaRPr>
          </a:p>
          <a:p>
            <a:pPr lvl="1" indent="-285750">
              <a:lnSpc>
                <a:spcPct val="130000"/>
              </a:lnSpc>
              <a:buFont typeface="Arial" panose="020B0604020202090204" pitchFamily="34" charset="0"/>
              <a:buChar char="•"/>
            </a:pPr>
            <a:r>
              <a:rPr lang="zh-CN" altLang="en-US" dirty="0">
                <a:solidFill>
                  <a:schemeClr val="tx1"/>
                </a:solidFill>
                <a:latin typeface="+mn-ea"/>
                <a:sym typeface="+mn-ea"/>
              </a:rPr>
              <a:t>丰富的预训练模型</a:t>
            </a:r>
            <a:endParaRPr lang="zh-CN" altLang="en-US" dirty="0">
              <a:solidFill>
                <a:schemeClr val="tx1"/>
              </a:solidFill>
              <a:latin typeface="+mn-ea"/>
            </a:endParaRPr>
          </a:p>
        </p:txBody>
      </p:sp>
      <p:pic>
        <p:nvPicPr>
          <p:cNvPr id="4" name="Picture 3" descr="A picture containing text, screenshot&#10;&#10;Description automatically generated">
            <a:extLst>
              <a:ext uri="{FF2B5EF4-FFF2-40B4-BE49-F238E27FC236}">
                <a16:creationId xmlns:a16="http://schemas.microsoft.com/office/drawing/2014/main" id="{17B5D0F0-400A-45AA-9A1F-3819EB978B1F}"/>
              </a:ext>
            </a:extLst>
          </p:cNvPr>
          <p:cNvPicPr>
            <a:picLocks noChangeAspect="1"/>
          </p:cNvPicPr>
          <p:nvPr/>
        </p:nvPicPr>
        <p:blipFill rotWithShape="1">
          <a:blip r:embed="rId3"/>
          <a:srcRect b="34190"/>
          <a:stretch/>
        </p:blipFill>
        <p:spPr>
          <a:xfrm>
            <a:off x="1082565" y="1033069"/>
            <a:ext cx="8902275" cy="2918821"/>
          </a:xfrm>
          <a:prstGeom prst="rect">
            <a:avLst/>
          </a:prstGeom>
        </p:spPr>
      </p:pic>
      <p:pic>
        <p:nvPicPr>
          <p:cNvPr id="6" name="Picture 5">
            <a:extLst>
              <a:ext uri="{FF2B5EF4-FFF2-40B4-BE49-F238E27FC236}">
                <a16:creationId xmlns:a16="http://schemas.microsoft.com/office/drawing/2014/main" id="{98CBE9FC-3331-48B3-B09C-381A357E8F66}"/>
              </a:ext>
            </a:extLst>
          </p:cNvPr>
          <p:cNvPicPr>
            <a:picLocks noChangeAspect="1"/>
          </p:cNvPicPr>
          <p:nvPr/>
        </p:nvPicPr>
        <p:blipFill>
          <a:blip r:embed="rId4"/>
          <a:stretch>
            <a:fillRect/>
          </a:stretch>
        </p:blipFill>
        <p:spPr>
          <a:xfrm>
            <a:off x="6463873" y="4146458"/>
            <a:ext cx="3520967" cy="2244381"/>
          </a:xfrm>
          <a:prstGeom prst="rect">
            <a:avLst/>
          </a:prstGeom>
        </p:spPr>
      </p:pic>
    </p:spTree>
    <p:extLst>
      <p:ext uri="{BB962C8B-B14F-4D97-AF65-F5344CB8AC3E}">
        <p14:creationId xmlns:p14="http://schemas.microsoft.com/office/powerpoint/2010/main" val="3707551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9156" y="278256"/>
            <a:ext cx="7142278" cy="486672"/>
          </a:xfrm>
        </p:spPr>
        <p:txBody>
          <a:bodyPr/>
          <a:lstStyle/>
          <a:p>
            <a:r>
              <a:rPr lang="en-US" altLang="zh-CN" dirty="0"/>
              <a:t>PP-Human</a:t>
            </a:r>
            <a:r>
              <a:rPr lang="zh-CN" altLang="en-US" dirty="0"/>
              <a:t>：</a:t>
            </a:r>
            <a:r>
              <a:rPr lang="zh-CN" altLang="en-US" dirty="0">
                <a:solidFill>
                  <a:srgbClr val="FF0000"/>
                </a:solidFill>
              </a:rPr>
              <a:t>功能丰富一步到位！</a:t>
            </a:r>
          </a:p>
        </p:txBody>
      </p:sp>
      <p:sp>
        <p:nvSpPr>
          <p:cNvPr id="11" name="文本框 10"/>
          <p:cNvSpPr txBox="1"/>
          <p:nvPr/>
        </p:nvSpPr>
        <p:spPr>
          <a:xfrm>
            <a:off x="8519446" y="2254775"/>
            <a:ext cx="3483368" cy="2577950"/>
          </a:xfrm>
          <a:prstGeom prst="rect">
            <a:avLst/>
          </a:prstGeom>
          <a:noFill/>
        </p:spPr>
        <p:txBody>
          <a:bodyPr wrap="square" rtlCol="0" anchor="t">
            <a:spAutoFit/>
          </a:bodyPr>
          <a:lstStyle/>
          <a:p>
            <a:pPr lvl="1" indent="-285750">
              <a:lnSpc>
                <a:spcPct val="130000"/>
              </a:lnSpc>
              <a:buFont typeface="Arial" panose="020B0604020202090204" pitchFamily="34" charset="0"/>
              <a:buChar char="•"/>
            </a:pPr>
            <a:r>
              <a:rPr lang="zh-CN" altLang="en-US" dirty="0">
                <a:solidFill>
                  <a:schemeClr val="tx1"/>
                </a:solidFill>
                <a:latin typeface="+mn-ea"/>
              </a:rPr>
              <a:t>三条</a:t>
            </a:r>
            <a:r>
              <a:rPr lang="zh-CN" altLang="en-US" dirty="0">
                <a:solidFill>
                  <a:srgbClr val="FF0000"/>
                </a:solidFill>
                <a:latin typeface="+mn-ea"/>
              </a:rPr>
              <a:t>功能路径</a:t>
            </a:r>
            <a:endParaRPr lang="en-US" altLang="zh-CN" dirty="0">
              <a:solidFill>
                <a:srgbClr val="FF0000"/>
              </a:solidFill>
              <a:latin typeface="+mn-ea"/>
            </a:endParaRPr>
          </a:p>
          <a:p>
            <a:pPr lvl="2" indent="-285750">
              <a:lnSpc>
                <a:spcPct val="130000"/>
              </a:lnSpc>
              <a:buFont typeface="Arial" panose="020B0604020202090204" pitchFamily="34" charset="0"/>
              <a:buChar char="•"/>
            </a:pPr>
            <a:r>
              <a:rPr lang="zh-CN" altLang="en-US" dirty="0">
                <a:latin typeface="+mn-ea"/>
              </a:rPr>
              <a:t>基于追踪</a:t>
            </a:r>
            <a:r>
              <a:rPr lang="en-US" altLang="zh-CN" dirty="0">
                <a:latin typeface="+mn-ea"/>
              </a:rPr>
              <a:t>id</a:t>
            </a:r>
          </a:p>
          <a:p>
            <a:pPr lvl="2" indent="-285750">
              <a:lnSpc>
                <a:spcPct val="130000"/>
              </a:lnSpc>
              <a:buFont typeface="Arial" panose="020B0604020202090204" pitchFamily="34" charset="0"/>
              <a:buChar char="•"/>
            </a:pPr>
            <a:r>
              <a:rPr lang="zh-CN" altLang="en-US" dirty="0">
                <a:solidFill>
                  <a:schemeClr val="tx1"/>
                </a:solidFill>
                <a:latin typeface="+mn-ea"/>
              </a:rPr>
              <a:t>基于骨骼关键点</a:t>
            </a:r>
            <a:endParaRPr lang="en-US" altLang="zh-CN" dirty="0">
              <a:solidFill>
                <a:schemeClr val="tx1"/>
              </a:solidFill>
              <a:latin typeface="+mn-ea"/>
            </a:endParaRPr>
          </a:p>
          <a:p>
            <a:pPr lvl="2" indent="-285750">
              <a:lnSpc>
                <a:spcPct val="130000"/>
              </a:lnSpc>
              <a:buFont typeface="Arial" panose="020B0604020202090204" pitchFamily="34" charset="0"/>
              <a:buChar char="•"/>
            </a:pPr>
            <a:r>
              <a:rPr lang="zh-CN" altLang="en-US" dirty="0">
                <a:latin typeface="+mn-ea"/>
              </a:rPr>
              <a:t>基于视频</a:t>
            </a:r>
            <a:endParaRPr lang="en-US" altLang="zh-CN" dirty="0">
              <a:latin typeface="+mn-ea"/>
            </a:endParaRPr>
          </a:p>
          <a:p>
            <a:pPr lvl="1" indent="-285750">
              <a:lnSpc>
                <a:spcPct val="130000"/>
              </a:lnSpc>
              <a:buFont typeface="Arial" panose="020B0604020202090204" pitchFamily="34" charset="0"/>
              <a:buChar char="•"/>
            </a:pPr>
            <a:r>
              <a:rPr lang="zh-CN" altLang="en-US" dirty="0">
                <a:latin typeface="+mn-ea"/>
              </a:rPr>
              <a:t>分支应用</a:t>
            </a:r>
            <a:r>
              <a:rPr lang="zh-CN" altLang="en-US" dirty="0">
                <a:solidFill>
                  <a:srgbClr val="FF0000"/>
                </a:solidFill>
                <a:latin typeface="+mn-ea"/>
              </a:rPr>
              <a:t>可插拔</a:t>
            </a:r>
            <a:endParaRPr lang="en-US" altLang="zh-CN" dirty="0">
              <a:solidFill>
                <a:srgbClr val="FF0000"/>
              </a:solidFill>
              <a:latin typeface="+mn-ea"/>
            </a:endParaRPr>
          </a:p>
          <a:p>
            <a:pPr lvl="1" indent="-285750">
              <a:lnSpc>
                <a:spcPct val="130000"/>
              </a:lnSpc>
              <a:buFont typeface="Arial" panose="020B0604020202090204" pitchFamily="34" charset="0"/>
              <a:buChar char="•"/>
            </a:pPr>
            <a:r>
              <a:rPr lang="zh-CN" altLang="en-US" dirty="0">
                <a:latin typeface="+mn-ea"/>
              </a:rPr>
              <a:t>三种输入方式，支持多镜输入</a:t>
            </a:r>
          </a:p>
        </p:txBody>
      </p:sp>
      <p:pic>
        <p:nvPicPr>
          <p:cNvPr id="2050" name="图片 53" descr="f431b294b4e2461faf4d0c10cc4930737153f46601764db0977019441ac0516a">
            <a:extLst>
              <a:ext uri="{FF2B5EF4-FFF2-40B4-BE49-F238E27FC236}">
                <a16:creationId xmlns:a16="http://schemas.microsoft.com/office/drawing/2014/main" id="{4F274EE1-6306-45E8-9D2D-63977D33A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39" y="1455149"/>
            <a:ext cx="8416707" cy="433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行人检测跟踪</a:t>
            </a:r>
          </a:p>
        </p:txBody>
      </p:sp>
      <p:sp>
        <p:nvSpPr>
          <p:cNvPr id="13" name="TextBox 12">
            <a:extLst>
              <a:ext uri="{FF2B5EF4-FFF2-40B4-BE49-F238E27FC236}">
                <a16:creationId xmlns:a16="http://schemas.microsoft.com/office/drawing/2014/main" id="{2906983E-0779-444F-AE25-F71C25C9B9E2}"/>
              </a:ext>
            </a:extLst>
          </p:cNvPr>
          <p:cNvSpPr txBox="1"/>
          <p:nvPr/>
        </p:nvSpPr>
        <p:spPr>
          <a:xfrm>
            <a:off x="94791" y="1286678"/>
            <a:ext cx="5580794" cy="2923877"/>
          </a:xfrm>
          <a:prstGeom prst="rect">
            <a:avLst/>
          </a:prstGeom>
          <a:noFill/>
        </p:spPr>
        <p:txBody>
          <a:bodyPr wrap="square" rtlCol="0">
            <a:spAutoFit/>
          </a:bodyPr>
          <a:lstStyle/>
          <a:p>
            <a:r>
              <a:rPr lang="zh-CN" altLang="en-US" sz="2000" b="1" i="0" dirty="0">
                <a:solidFill>
                  <a:srgbClr val="24292F"/>
                </a:solidFill>
                <a:effectLst/>
                <a:latin typeface="-apple-system"/>
              </a:rPr>
              <a:t>检测跟踪是属性检测、行为识别等任务的基础！</a:t>
            </a:r>
            <a:endParaRPr lang="en-US" altLang="zh-CN" sz="2000" b="1" i="0" dirty="0">
              <a:solidFill>
                <a:srgbClr val="24292F"/>
              </a:solidFill>
              <a:effectLst/>
              <a:latin typeface="-apple-system"/>
            </a:endParaRPr>
          </a:p>
          <a:p>
            <a:endParaRPr lang="en-US" altLang="zh-CN" sz="2000" b="1" i="0" dirty="0">
              <a:solidFill>
                <a:srgbClr val="24292F"/>
              </a:solidFill>
              <a:effectLst/>
              <a:latin typeface="-apple-system"/>
            </a:endParaRPr>
          </a:p>
          <a:p>
            <a:pPr marL="285750" indent="-285750">
              <a:buFont typeface="Arial" panose="020B0604020202020204" pitchFamily="34" charset="0"/>
              <a:buChar char="•"/>
            </a:pPr>
            <a:r>
              <a:rPr lang="zh-CN" altLang="en-US" dirty="0"/>
              <a:t>使用的</a:t>
            </a:r>
            <a:r>
              <a:rPr lang="zh-CN" altLang="en-US" dirty="0">
                <a:solidFill>
                  <a:srgbClr val="FF0000"/>
                </a:solidFill>
              </a:rPr>
              <a:t>检测模型</a:t>
            </a:r>
            <a:r>
              <a:rPr lang="zh-CN" altLang="en-US" dirty="0"/>
              <a:t>为</a:t>
            </a:r>
            <a:r>
              <a:rPr lang="en-US" altLang="zh-CN" dirty="0"/>
              <a:t>PP-YOLOE</a:t>
            </a:r>
          </a:p>
          <a:p>
            <a:pPr marL="742950" lvl="1" indent="-285750">
              <a:buFont typeface="Arial" panose="020B0604020202020204" pitchFamily="34" charset="0"/>
              <a:buChar char="•"/>
            </a:pPr>
            <a:r>
              <a:rPr lang="zh-CN" altLang="en-US" dirty="0"/>
              <a:t>官方提供了</a:t>
            </a:r>
            <a:r>
              <a:rPr lang="en-US" altLang="zh-CN" dirty="0"/>
              <a:t>L</a:t>
            </a:r>
            <a:r>
              <a:rPr lang="zh-CN" altLang="en-US" dirty="0"/>
              <a:t>与</a:t>
            </a:r>
            <a:r>
              <a:rPr lang="en-US" altLang="zh-CN" dirty="0"/>
              <a:t>S</a:t>
            </a:r>
            <a:r>
              <a:rPr lang="zh-CN" altLang="en-US" dirty="0"/>
              <a:t>两个规格的预训练模型</a:t>
            </a:r>
            <a:endParaRPr lang="en-US" altLang="zh-CN" dirty="0"/>
          </a:p>
          <a:p>
            <a:pPr marL="742950" lvl="1" indent="-285750">
              <a:buFont typeface="Arial" panose="020B0604020202020204" pitchFamily="34" charset="0"/>
              <a:buChar char="•"/>
            </a:pPr>
            <a:r>
              <a:rPr lang="zh-CN" altLang="en-US" dirty="0"/>
              <a:t>更高的推理速度可以替换为</a:t>
            </a:r>
            <a:r>
              <a:rPr lang="en-US" altLang="zh-CN" dirty="0"/>
              <a:t>PP-</a:t>
            </a:r>
            <a:r>
              <a:rPr lang="en-US" altLang="zh-CN" dirty="0" err="1"/>
              <a:t>Picodet</a:t>
            </a:r>
            <a:endParaRPr lang="en-US" altLang="zh-CN" dirty="0"/>
          </a:p>
          <a:p>
            <a:pPr marL="285750" indent="-285750">
              <a:buFont typeface="Arial" panose="020B0604020202020204" pitchFamily="34" charset="0"/>
              <a:buChar char="•"/>
            </a:pPr>
            <a:r>
              <a:rPr lang="zh-CN" altLang="en-US" dirty="0"/>
              <a:t>使用的</a:t>
            </a:r>
            <a:r>
              <a:rPr lang="zh-CN" altLang="en-US" dirty="0">
                <a:solidFill>
                  <a:srgbClr val="FF0000"/>
                </a:solidFill>
              </a:rPr>
              <a:t>多目标跟踪器</a:t>
            </a:r>
            <a:r>
              <a:rPr lang="zh-CN" altLang="en-US" dirty="0"/>
              <a:t>为</a:t>
            </a:r>
            <a:r>
              <a:rPr lang="en-US" dirty="0" err="1"/>
              <a:t>ByteTrack</a:t>
            </a:r>
            <a:r>
              <a:rPr lang="zh-CN" altLang="en-US" dirty="0"/>
              <a:t>或</a:t>
            </a:r>
            <a:r>
              <a:rPr lang="en-US" dirty="0"/>
              <a:t>OC-SORT</a:t>
            </a:r>
          </a:p>
          <a:p>
            <a:pPr marL="742950" lvl="1" indent="-285750">
              <a:buFont typeface="Arial" panose="020B0604020202020204" pitchFamily="34" charset="0"/>
              <a:buChar char="•"/>
            </a:pPr>
            <a:r>
              <a:rPr lang="en-US" dirty="0"/>
              <a:t>OC-SORT</a:t>
            </a:r>
            <a:r>
              <a:rPr lang="zh-CN" altLang="en-US" dirty="0"/>
              <a:t>追踪器对检测框中断或非线性移动有更好的鲁棒性</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6" name="Picture 15">
            <a:extLst>
              <a:ext uri="{FF2B5EF4-FFF2-40B4-BE49-F238E27FC236}">
                <a16:creationId xmlns:a16="http://schemas.microsoft.com/office/drawing/2014/main" id="{347C07C9-6EDC-49C2-81E2-1FEAD795F48A}"/>
              </a:ext>
            </a:extLst>
          </p:cNvPr>
          <p:cNvPicPr>
            <a:picLocks noChangeAspect="1"/>
          </p:cNvPicPr>
          <p:nvPr/>
        </p:nvPicPr>
        <p:blipFill>
          <a:blip r:embed="rId3"/>
          <a:stretch>
            <a:fillRect/>
          </a:stretch>
        </p:blipFill>
        <p:spPr>
          <a:xfrm>
            <a:off x="5675585" y="996631"/>
            <a:ext cx="6379779" cy="2773140"/>
          </a:xfrm>
          <a:prstGeom prst="rect">
            <a:avLst/>
          </a:prstGeom>
        </p:spPr>
      </p:pic>
      <p:pic>
        <p:nvPicPr>
          <p:cNvPr id="18" name="Picture 17">
            <a:extLst>
              <a:ext uri="{FF2B5EF4-FFF2-40B4-BE49-F238E27FC236}">
                <a16:creationId xmlns:a16="http://schemas.microsoft.com/office/drawing/2014/main" id="{9DF4F58E-158A-4F2B-A195-3905D6C5AD16}"/>
              </a:ext>
            </a:extLst>
          </p:cNvPr>
          <p:cNvPicPr>
            <a:picLocks noChangeAspect="1"/>
          </p:cNvPicPr>
          <p:nvPr/>
        </p:nvPicPr>
        <p:blipFill>
          <a:blip r:embed="rId4"/>
          <a:stretch>
            <a:fillRect/>
          </a:stretch>
        </p:blipFill>
        <p:spPr>
          <a:xfrm>
            <a:off x="4082939" y="3803930"/>
            <a:ext cx="7972425" cy="2543175"/>
          </a:xfrm>
          <a:prstGeom prst="rect">
            <a:avLst/>
          </a:prstGeom>
        </p:spPr>
      </p:pic>
      <p:pic>
        <p:nvPicPr>
          <p:cNvPr id="20" name="Picture 19">
            <a:extLst>
              <a:ext uri="{FF2B5EF4-FFF2-40B4-BE49-F238E27FC236}">
                <a16:creationId xmlns:a16="http://schemas.microsoft.com/office/drawing/2014/main" id="{B028A6ED-7074-4217-AB43-12F96CBED1EC}"/>
              </a:ext>
            </a:extLst>
          </p:cNvPr>
          <p:cNvPicPr>
            <a:picLocks noChangeAspect="1"/>
          </p:cNvPicPr>
          <p:nvPr/>
        </p:nvPicPr>
        <p:blipFill>
          <a:blip r:embed="rId5"/>
          <a:stretch>
            <a:fillRect/>
          </a:stretch>
        </p:blipFill>
        <p:spPr>
          <a:xfrm>
            <a:off x="223278" y="4201158"/>
            <a:ext cx="3731174" cy="1748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8845" y="278130"/>
            <a:ext cx="6805930" cy="487045"/>
          </a:xfrm>
        </p:spPr>
        <p:txBody>
          <a:bodyPr/>
          <a:lstStyle/>
          <a:p>
            <a:r>
              <a:rPr lang="zh-CN" altLang="en-US" dirty="0"/>
              <a:t>属性识别与出入计数</a:t>
            </a:r>
          </a:p>
        </p:txBody>
      </p:sp>
      <p:sp>
        <p:nvSpPr>
          <p:cNvPr id="3" name="文本框 2"/>
          <p:cNvSpPr txBox="1"/>
          <p:nvPr/>
        </p:nvSpPr>
        <p:spPr>
          <a:xfrm>
            <a:off x="187256" y="781354"/>
            <a:ext cx="5767764" cy="2536400"/>
          </a:xfrm>
          <a:prstGeom prst="rect">
            <a:avLst/>
          </a:prstGeom>
          <a:noFill/>
        </p:spPr>
        <p:txBody>
          <a:bodyPr wrap="square" rtlCol="0">
            <a:spAutoFit/>
          </a:bodyPr>
          <a:lstStyle>
            <a:defPPr>
              <a:defRPr lang="zh-CN"/>
            </a:defPPr>
            <a:lvl1pPr indent="-285750">
              <a:lnSpc>
                <a:spcPct val="150000"/>
              </a:lnSpc>
              <a:buFont typeface="Arial" panose="020B0604020202090204" pitchFamily="34" charset="0"/>
              <a:buChar char="•"/>
              <a:defRPr b="1">
                <a:ea typeface="微软雅黑" panose="020B0503020204020204" pitchFamily="34" charset="-122"/>
              </a:defRPr>
            </a:lvl1pPr>
            <a:lvl2pPr marL="611505" lvl="1" indent="-342900">
              <a:lnSpc>
                <a:spcPct val="150000"/>
              </a:lnSpc>
              <a:buFont typeface="等线" panose="02010600030101010101" charset="-122"/>
              <a:buChar char="–"/>
              <a:defRPr>
                <a:ea typeface="微软雅黑" panose="020B0503020204020204" pitchFamily="34" charset="-122"/>
              </a:defRPr>
            </a:lvl2pPr>
          </a:lstStyle>
          <a:p>
            <a:r>
              <a:rPr lang="zh-CN" altLang="en-US" dirty="0">
                <a:latin typeface="+mn-ea"/>
                <a:ea typeface="+mn-ea"/>
              </a:rPr>
              <a:t>属性识别</a:t>
            </a:r>
            <a:endParaRPr lang="en-US" altLang="zh-CN" dirty="0">
              <a:latin typeface="+mn-ea"/>
              <a:ea typeface="+mn-ea"/>
            </a:endParaRPr>
          </a:p>
          <a:p>
            <a:pPr lvl="1"/>
            <a:r>
              <a:rPr lang="zh-CN" altLang="en-US" dirty="0">
                <a:latin typeface="+mn-ea"/>
                <a:ea typeface="+mn-ea"/>
              </a:rPr>
              <a:t>依赖检测跟踪结果对图像进行切割</a:t>
            </a:r>
            <a:endParaRPr lang="en-US" altLang="zh-CN" dirty="0">
              <a:latin typeface="+mn-ea"/>
              <a:ea typeface="+mn-ea"/>
            </a:endParaRPr>
          </a:p>
          <a:p>
            <a:pPr lvl="1"/>
            <a:r>
              <a:rPr lang="zh-CN" altLang="en-US" dirty="0">
                <a:latin typeface="+mn-ea"/>
                <a:ea typeface="+mn-ea"/>
              </a:rPr>
              <a:t>包含性别、年龄、帽子、眼镜、上衣下衣款式等</a:t>
            </a:r>
            <a:endParaRPr lang="en-US" altLang="zh-CN" dirty="0">
              <a:latin typeface="+mn-ea"/>
              <a:ea typeface="+mn-ea"/>
            </a:endParaRPr>
          </a:p>
          <a:p>
            <a:pPr lvl="1"/>
            <a:r>
              <a:rPr lang="zh-CN" altLang="en-US" dirty="0">
                <a:latin typeface="+mn-ea"/>
                <a:ea typeface="+mn-ea"/>
              </a:rPr>
              <a:t>提供</a:t>
            </a:r>
            <a:r>
              <a:rPr lang="en-US" altLang="zh-CN" dirty="0">
                <a:latin typeface="+mn-ea"/>
                <a:ea typeface="+mn-ea"/>
              </a:rPr>
              <a:t>PULC</a:t>
            </a:r>
            <a:r>
              <a:rPr lang="zh-CN" altLang="en-US" dirty="0">
                <a:latin typeface="+mn-ea"/>
                <a:ea typeface="+mn-ea"/>
              </a:rPr>
              <a:t>属性识别预训练模型</a:t>
            </a:r>
            <a:endParaRPr lang="en-US" altLang="zh-CN" dirty="0">
              <a:latin typeface="+mn-ea"/>
              <a:ea typeface="+mn-ea"/>
            </a:endParaRPr>
          </a:p>
          <a:p>
            <a:r>
              <a:rPr lang="zh-CN" altLang="en-US" dirty="0">
                <a:latin typeface="+mn-ea"/>
                <a:ea typeface="+mn-ea"/>
              </a:rPr>
              <a:t>出入计数</a:t>
            </a:r>
            <a:endParaRPr lang="en-US" altLang="zh-CN" dirty="0">
              <a:latin typeface="+mn-ea"/>
              <a:ea typeface="+mn-ea"/>
            </a:endParaRPr>
          </a:p>
          <a:p>
            <a:pPr lvl="1"/>
            <a:r>
              <a:rPr lang="zh-CN" altLang="en-US" dirty="0">
                <a:latin typeface="+mn-ea"/>
                <a:ea typeface="+mn-ea"/>
              </a:rPr>
              <a:t>规定横向纵向或自定义方向的方式完成计数</a:t>
            </a:r>
            <a:endParaRPr lang="en-US" altLang="zh-CN" dirty="0">
              <a:latin typeface="+mn-ea"/>
              <a:ea typeface="+mn-ea"/>
            </a:endParaRPr>
          </a:p>
        </p:txBody>
      </p:sp>
      <p:pic>
        <p:nvPicPr>
          <p:cNvPr id="20" name="Picture 19" descr="A picture containing indoor&#10;&#10;Description automatically generated">
            <a:extLst>
              <a:ext uri="{FF2B5EF4-FFF2-40B4-BE49-F238E27FC236}">
                <a16:creationId xmlns:a16="http://schemas.microsoft.com/office/drawing/2014/main" id="{4D008541-F48A-4063-B829-EB7AA902F397}"/>
              </a:ext>
            </a:extLst>
          </p:cNvPr>
          <p:cNvPicPr>
            <a:picLocks noChangeAspect="1"/>
          </p:cNvPicPr>
          <p:nvPr/>
        </p:nvPicPr>
        <p:blipFill>
          <a:blip r:embed="rId2"/>
          <a:stretch>
            <a:fillRect/>
          </a:stretch>
        </p:blipFill>
        <p:spPr>
          <a:xfrm>
            <a:off x="6600497" y="3827399"/>
            <a:ext cx="4447102" cy="2501495"/>
          </a:xfrm>
          <a:prstGeom prst="rect">
            <a:avLst/>
          </a:prstGeom>
        </p:spPr>
      </p:pic>
      <p:pic>
        <p:nvPicPr>
          <p:cNvPr id="22" name="Picture 21" descr="A screenshot of a video game&#10;&#10;Description automatically generated">
            <a:extLst>
              <a:ext uri="{FF2B5EF4-FFF2-40B4-BE49-F238E27FC236}">
                <a16:creationId xmlns:a16="http://schemas.microsoft.com/office/drawing/2014/main" id="{F4B60A59-90FC-45CD-9077-1B31F7BE6650}"/>
              </a:ext>
            </a:extLst>
          </p:cNvPr>
          <p:cNvPicPr>
            <a:picLocks noChangeAspect="1"/>
          </p:cNvPicPr>
          <p:nvPr/>
        </p:nvPicPr>
        <p:blipFill>
          <a:blip r:embed="rId3"/>
          <a:stretch>
            <a:fillRect/>
          </a:stretch>
        </p:blipFill>
        <p:spPr>
          <a:xfrm>
            <a:off x="6600497" y="1005193"/>
            <a:ext cx="4447102" cy="2582188"/>
          </a:xfrm>
          <a:prstGeom prst="rect">
            <a:avLst/>
          </a:prstGeom>
        </p:spPr>
      </p:pic>
      <p:pic>
        <p:nvPicPr>
          <p:cNvPr id="14" name="Picture 13" descr="Diagram&#10;&#10;Description automatically generated">
            <a:extLst>
              <a:ext uri="{FF2B5EF4-FFF2-40B4-BE49-F238E27FC236}">
                <a16:creationId xmlns:a16="http://schemas.microsoft.com/office/drawing/2014/main" id="{58257B17-F588-4157-9AE5-3BA9C26663FD}"/>
              </a:ext>
            </a:extLst>
          </p:cNvPr>
          <p:cNvPicPr>
            <a:picLocks noChangeAspect="1"/>
          </p:cNvPicPr>
          <p:nvPr/>
        </p:nvPicPr>
        <p:blipFill>
          <a:blip r:embed="rId4"/>
          <a:stretch>
            <a:fillRect/>
          </a:stretch>
        </p:blipFill>
        <p:spPr>
          <a:xfrm>
            <a:off x="403268" y="3333933"/>
            <a:ext cx="5335740" cy="3067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1753</Words>
  <Application>Microsoft Office PowerPoint</Application>
  <PresentationFormat>Widescreen</PresentationFormat>
  <Paragraphs>200</Paragraphs>
  <Slides>24</Slides>
  <Notes>14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6" baseType="lpstr">
      <vt:lpstr>-apple-system</vt:lpstr>
      <vt:lpstr>Helvetica Neue</vt:lpstr>
      <vt:lpstr>Lantinghei SC Demibold</vt:lpstr>
      <vt:lpstr>Microsoft YaHei Light</vt:lpstr>
      <vt:lpstr>等线</vt:lpstr>
      <vt:lpstr>Microsoft YaHei</vt:lpstr>
      <vt:lpstr>Microsoft YaHei</vt:lpstr>
      <vt:lpstr>系统字体</vt:lpstr>
      <vt:lpstr>Arial</vt:lpstr>
      <vt:lpstr>Verdana</vt:lpstr>
      <vt:lpstr>4_自定义设计方案</vt:lpstr>
      <vt:lpstr>think-cell Slide</vt:lpstr>
      <vt:lpstr>PowerPoint Presentation</vt:lpstr>
      <vt:lpstr>PowerPoint Presentation</vt:lpstr>
      <vt:lpstr>人流量识别背景介绍</vt:lpstr>
      <vt:lpstr>业务难点-人流量识别</vt:lpstr>
      <vt:lpstr>PowerPoint Presentation</vt:lpstr>
      <vt:lpstr>PP-Human：功能丰富一步到位！</vt:lpstr>
      <vt:lpstr>PP-Human：功能丰富一步到位！</vt:lpstr>
      <vt:lpstr>行人检测跟踪</vt:lpstr>
      <vt:lpstr>属性识别与出入计数</vt:lpstr>
      <vt:lpstr>危险行为识别</vt:lpstr>
      <vt:lpstr>模型调优：头部检测</vt:lpstr>
      <vt:lpstr>模型调优：密度估计</vt:lpstr>
      <vt:lpstr>模型调优：方案选择</vt:lpstr>
      <vt:lpstr>功能插拔与模型替换</vt:lpstr>
      <vt:lpstr>PowerPoint Presentation</vt:lpstr>
      <vt:lpstr>PowerPoint Presentation</vt:lpstr>
      <vt:lpstr>PowerPoint Presentation</vt:lpstr>
      <vt:lpstr>PowerPoint Presentation</vt:lpstr>
      <vt:lpstr>PowerPoint Presentation</vt:lpstr>
      <vt:lpstr>PowerPoint Presentation</vt:lpstr>
      <vt:lpstr>OpenVINO部署模型</vt:lpstr>
      <vt:lpstr>效果展示</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Cas0279</dc:creator>
  <cp:lastModifiedBy>Bu, Yifan (uif80295)</cp:lastModifiedBy>
  <cp:revision>659</cp:revision>
  <dcterms:created xsi:type="dcterms:W3CDTF">2022-02-24T13:03:00Z</dcterms:created>
  <dcterms:modified xsi:type="dcterms:W3CDTF">2023-02-09T08:22:45Z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